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92" r:id="rId3"/>
    <p:sldId id="295" r:id="rId4"/>
    <p:sldId id="296" r:id="rId5"/>
    <p:sldId id="297" r:id="rId6"/>
    <p:sldId id="298" r:id="rId7"/>
    <p:sldId id="300" r:id="rId8"/>
    <p:sldId id="325" r:id="rId9"/>
    <p:sldId id="326" r:id="rId10"/>
    <p:sldId id="327" r:id="rId11"/>
    <p:sldId id="328" r:id="rId12"/>
    <p:sldId id="329" r:id="rId13"/>
    <p:sldId id="330" r:id="rId14"/>
    <p:sldId id="258" r:id="rId15"/>
    <p:sldId id="322" r:id="rId16"/>
    <p:sldId id="331" r:id="rId17"/>
    <p:sldId id="332" r:id="rId18"/>
    <p:sldId id="333" r:id="rId19"/>
    <p:sldId id="261" r:id="rId20"/>
    <p:sldId id="262" r:id="rId21"/>
    <p:sldId id="263" r:id="rId22"/>
    <p:sldId id="334" r:id="rId23"/>
    <p:sldId id="265" r:id="rId24"/>
    <p:sldId id="266" r:id="rId25"/>
    <p:sldId id="267" r:id="rId26"/>
    <p:sldId id="268" r:id="rId27"/>
    <p:sldId id="269" r:id="rId28"/>
    <p:sldId id="271" r:id="rId29"/>
    <p:sldId id="272" r:id="rId30"/>
    <p:sldId id="273" r:id="rId31"/>
    <p:sldId id="274" r:id="rId32"/>
    <p:sldId id="275" r:id="rId33"/>
    <p:sldId id="276" r:id="rId34"/>
    <p:sldId id="335" r:id="rId35"/>
    <p:sldId id="279" r:id="rId36"/>
    <p:sldId id="280" r:id="rId37"/>
    <p:sldId id="281" r:id="rId38"/>
    <p:sldId id="336" r:id="rId39"/>
    <p:sldId id="338" r:id="rId40"/>
    <p:sldId id="337" r:id="rId41"/>
    <p:sldId id="286" r:id="rId42"/>
    <p:sldId id="287" r:id="rId43"/>
    <p:sldId id="288" r:id="rId44"/>
    <p:sldId id="289" r:id="rId45"/>
    <p:sldId id="339" r:id="rId46"/>
    <p:sldId id="340" r:id="rId47"/>
    <p:sldId id="305" r:id="rId48"/>
    <p:sldId id="306" r:id="rId49"/>
    <p:sldId id="307" r:id="rId50"/>
    <p:sldId id="308" r:id="rId51"/>
    <p:sldId id="309" r:id="rId52"/>
    <p:sldId id="310" r:id="rId53"/>
    <p:sldId id="341" r:id="rId54"/>
    <p:sldId id="324" r:id="rId55"/>
    <p:sldId id="318" r:id="rId56"/>
    <p:sldId id="319" r:id="rId57"/>
    <p:sldId id="320" r:id="rId58"/>
    <p:sldId id="344" r:id="rId5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66"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0014DD-0DAC-47E4-99CC-5F32C4699164}"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2497FD4F-F06E-42A1-B059-251938B84B84}">
      <dgm:prSet/>
      <dgm:spPr>
        <a:gradFill rotWithShape="0">
          <a:gsLst>
            <a:gs pos="0">
              <a:srgbClr val="FF0000"/>
            </a:gs>
            <a:gs pos="50000">
              <a:srgbClr val="FF0000"/>
            </a:gs>
            <a:gs pos="100000">
              <a:srgbClr val="FF0000"/>
            </a:gs>
          </a:gsLst>
        </a:gradFill>
      </dgm:spPr>
      <dgm:t>
        <a:bodyPr/>
        <a:lstStyle/>
        <a:p>
          <a:r>
            <a:rPr lang="tr-TR" dirty="0"/>
            <a:t>Program, tüm sektörlerde çevre ve iklim değişikliği sorunları hakkında farkındalık yaratmayı desteklemeyi amaçlamaktadır. </a:t>
          </a:r>
          <a:endParaRPr lang="en-US" dirty="0"/>
        </a:p>
      </dgm:t>
    </dgm:pt>
    <dgm:pt modelId="{9352496D-E6E2-4782-B270-FF9A2B4376BB}" type="parTrans" cxnId="{1B090852-75C1-4444-A859-ACF10A2A31CB}">
      <dgm:prSet/>
      <dgm:spPr/>
      <dgm:t>
        <a:bodyPr/>
        <a:lstStyle/>
        <a:p>
          <a:endParaRPr lang="en-US"/>
        </a:p>
      </dgm:t>
    </dgm:pt>
    <dgm:pt modelId="{DA59DDF3-3DBE-44D1-896B-36B66F9255C2}" type="sibTrans" cxnId="{1B090852-75C1-4444-A859-ACF10A2A31CB}">
      <dgm:prSet/>
      <dgm:spPr/>
      <dgm:t>
        <a:bodyPr/>
        <a:lstStyle/>
        <a:p>
          <a:endParaRPr lang="en-US"/>
        </a:p>
      </dgm:t>
    </dgm:pt>
    <dgm:pt modelId="{3661A2EF-EAB0-4768-9FB9-1BF559D9ACED}">
      <dgm:prSet/>
      <dgm:spPr>
        <a:solidFill>
          <a:srgbClr val="FF0000"/>
        </a:solidFill>
      </dgm:spPr>
      <dgm:t>
        <a:bodyPr/>
        <a:lstStyle/>
        <a:p>
          <a:r>
            <a:rPr lang="tr-TR" dirty="0"/>
            <a:t>Sürdürülebilirlikle ilgili çeşitli sektörlerde yeterlilik geliştirmeyi, yeşil </a:t>
          </a:r>
          <a:r>
            <a:rPr lang="tr-TR" dirty="0" err="1"/>
            <a:t>sektörel</a:t>
          </a:r>
          <a:r>
            <a:rPr lang="tr-TR" dirty="0"/>
            <a:t> beceri stratejileri ve metodolojilerini geliştirmeyi ve bireylerin ihtiyaçlarını daha iyi karşılayan geleceğe yönelik müfredatı geliştirmeyi amaçlayan projelere öncelik verilecektir.</a:t>
          </a:r>
          <a:endParaRPr lang="en-US" dirty="0"/>
        </a:p>
      </dgm:t>
    </dgm:pt>
    <dgm:pt modelId="{856767F0-716E-4585-944C-3C6E8C1477C9}" type="parTrans" cxnId="{7AED19B9-EE29-45AD-9142-EB40A30930BF}">
      <dgm:prSet/>
      <dgm:spPr/>
      <dgm:t>
        <a:bodyPr/>
        <a:lstStyle/>
        <a:p>
          <a:endParaRPr lang="en-US"/>
        </a:p>
      </dgm:t>
    </dgm:pt>
    <dgm:pt modelId="{D6F1CB85-F96E-44E1-B676-6440ECA35231}" type="sibTrans" cxnId="{7AED19B9-EE29-45AD-9142-EB40A30930BF}">
      <dgm:prSet/>
      <dgm:spPr/>
      <dgm:t>
        <a:bodyPr/>
        <a:lstStyle/>
        <a:p>
          <a:endParaRPr lang="en-US"/>
        </a:p>
      </dgm:t>
    </dgm:pt>
    <dgm:pt modelId="{F70D921B-548A-4AFF-A5C6-FB4F3C2AEF29}">
      <dgm:prSet/>
      <dgm:spPr>
        <a:solidFill>
          <a:srgbClr val="FF0000"/>
        </a:solidFill>
      </dgm:spPr>
      <dgm:t>
        <a:bodyPr/>
        <a:lstStyle/>
        <a:p>
          <a:r>
            <a:rPr lang="tr-TR" dirty="0"/>
            <a:t>Ayrıca - eğitim, öğretim, gençlik ve spor faaliyetleri yoluyla - bireysel tercihler, tüketim alışkanlıkları ve yaşam tarzları için davranış değişikliklerini mümkün kılan projelere de öncelik verilecektir.</a:t>
          </a:r>
          <a:endParaRPr lang="en-US" dirty="0"/>
        </a:p>
      </dgm:t>
    </dgm:pt>
    <dgm:pt modelId="{54B6B140-FA33-4613-8827-BCC9704114A4}" type="parTrans" cxnId="{125FC7B9-8AD9-42F7-8A37-C27CA71C3446}">
      <dgm:prSet/>
      <dgm:spPr/>
      <dgm:t>
        <a:bodyPr/>
        <a:lstStyle/>
        <a:p>
          <a:endParaRPr lang="en-US"/>
        </a:p>
      </dgm:t>
    </dgm:pt>
    <dgm:pt modelId="{EC6D5871-9D4E-4C9C-A9FD-46EEC8327DF8}" type="sibTrans" cxnId="{125FC7B9-8AD9-42F7-8A37-C27CA71C3446}">
      <dgm:prSet/>
      <dgm:spPr/>
      <dgm:t>
        <a:bodyPr/>
        <a:lstStyle/>
        <a:p>
          <a:endParaRPr lang="en-US"/>
        </a:p>
      </dgm:t>
    </dgm:pt>
    <dgm:pt modelId="{E4422E11-65AC-4D84-9938-DD178B78C02D}">
      <dgm:prSet/>
      <dgm:spPr>
        <a:solidFill>
          <a:srgbClr val="FF0000"/>
        </a:solidFill>
      </dgm:spPr>
      <dgm:t>
        <a:bodyPr/>
        <a:lstStyle/>
        <a:p>
          <a:r>
            <a:rPr lang="tr-TR" dirty="0"/>
            <a:t>Program ayrıca  eğitimcilerin sürdürülebilirlik yetkinliklerini geliştirmek ve eğitim liderleri ve katılımcı kuruluşların çevresel sürdürülebilirlik ile ilgili planlanan yaklaşımlarını destekler.</a:t>
          </a:r>
          <a:endParaRPr lang="en-US" dirty="0"/>
        </a:p>
      </dgm:t>
    </dgm:pt>
    <dgm:pt modelId="{05B67636-B9D7-4EE9-AA13-816D2BD070E6}" type="parTrans" cxnId="{DDDADA24-B455-445C-A3DD-83463282C6C1}">
      <dgm:prSet/>
      <dgm:spPr/>
      <dgm:t>
        <a:bodyPr/>
        <a:lstStyle/>
        <a:p>
          <a:endParaRPr lang="en-US"/>
        </a:p>
      </dgm:t>
    </dgm:pt>
    <dgm:pt modelId="{CA6421BD-D43E-41C9-9D80-3F04FB8BB9F5}" type="sibTrans" cxnId="{DDDADA24-B455-445C-A3DD-83463282C6C1}">
      <dgm:prSet/>
      <dgm:spPr/>
      <dgm:t>
        <a:bodyPr/>
        <a:lstStyle/>
        <a:p>
          <a:endParaRPr lang="en-US"/>
        </a:p>
      </dgm:t>
    </dgm:pt>
    <dgm:pt modelId="{B6C77B81-B900-4E4A-9E0E-8422A25D159F}" type="pres">
      <dgm:prSet presAssocID="{860014DD-0DAC-47E4-99CC-5F32C4699164}" presName="linear" presStyleCnt="0">
        <dgm:presLayoutVars>
          <dgm:animLvl val="lvl"/>
          <dgm:resizeHandles val="exact"/>
        </dgm:presLayoutVars>
      </dgm:prSet>
      <dgm:spPr/>
    </dgm:pt>
    <dgm:pt modelId="{BA958A10-E59F-43BE-8D5C-01D287B17502}" type="pres">
      <dgm:prSet presAssocID="{2497FD4F-F06E-42A1-B059-251938B84B84}" presName="parentText" presStyleLbl="node1" presStyleIdx="0" presStyleCnt="4">
        <dgm:presLayoutVars>
          <dgm:chMax val="0"/>
          <dgm:bulletEnabled val="1"/>
        </dgm:presLayoutVars>
      </dgm:prSet>
      <dgm:spPr/>
    </dgm:pt>
    <dgm:pt modelId="{2A097FAC-3E4D-4312-8314-5BB7941EC0EF}" type="pres">
      <dgm:prSet presAssocID="{DA59DDF3-3DBE-44D1-896B-36B66F9255C2}" presName="spacer" presStyleCnt="0"/>
      <dgm:spPr/>
    </dgm:pt>
    <dgm:pt modelId="{7D873F9B-C33B-4ED3-B913-AD8BE1B738DE}" type="pres">
      <dgm:prSet presAssocID="{3661A2EF-EAB0-4768-9FB9-1BF559D9ACED}" presName="parentText" presStyleLbl="node1" presStyleIdx="1" presStyleCnt="4">
        <dgm:presLayoutVars>
          <dgm:chMax val="0"/>
          <dgm:bulletEnabled val="1"/>
        </dgm:presLayoutVars>
      </dgm:prSet>
      <dgm:spPr/>
    </dgm:pt>
    <dgm:pt modelId="{C89FEB5C-B9B1-4315-9DD4-07ED3DE23AD2}" type="pres">
      <dgm:prSet presAssocID="{D6F1CB85-F96E-44E1-B676-6440ECA35231}" presName="spacer" presStyleCnt="0"/>
      <dgm:spPr/>
    </dgm:pt>
    <dgm:pt modelId="{8EFF8E9C-4DCF-43D4-A55E-3EFDE7D64CEE}" type="pres">
      <dgm:prSet presAssocID="{F70D921B-548A-4AFF-A5C6-FB4F3C2AEF29}" presName="parentText" presStyleLbl="node1" presStyleIdx="2" presStyleCnt="4">
        <dgm:presLayoutVars>
          <dgm:chMax val="0"/>
          <dgm:bulletEnabled val="1"/>
        </dgm:presLayoutVars>
      </dgm:prSet>
      <dgm:spPr/>
    </dgm:pt>
    <dgm:pt modelId="{AFA8463C-426F-4C86-ADAE-24E389B30A6C}" type="pres">
      <dgm:prSet presAssocID="{EC6D5871-9D4E-4C9C-A9FD-46EEC8327DF8}" presName="spacer" presStyleCnt="0"/>
      <dgm:spPr/>
    </dgm:pt>
    <dgm:pt modelId="{ED111C6F-9895-4E8A-AEF0-1F82F3FB10D6}" type="pres">
      <dgm:prSet presAssocID="{E4422E11-65AC-4D84-9938-DD178B78C02D}" presName="parentText" presStyleLbl="node1" presStyleIdx="3" presStyleCnt="4">
        <dgm:presLayoutVars>
          <dgm:chMax val="0"/>
          <dgm:bulletEnabled val="1"/>
        </dgm:presLayoutVars>
      </dgm:prSet>
      <dgm:spPr/>
    </dgm:pt>
  </dgm:ptLst>
  <dgm:cxnLst>
    <dgm:cxn modelId="{DDDADA24-B455-445C-A3DD-83463282C6C1}" srcId="{860014DD-0DAC-47E4-99CC-5F32C4699164}" destId="{E4422E11-65AC-4D84-9938-DD178B78C02D}" srcOrd="3" destOrd="0" parTransId="{05B67636-B9D7-4EE9-AA13-816D2BD070E6}" sibTransId="{CA6421BD-D43E-41C9-9D80-3F04FB8BB9F5}"/>
    <dgm:cxn modelId="{B6D9C76A-8C57-4966-AD14-63673918CD66}" type="presOf" srcId="{2497FD4F-F06E-42A1-B059-251938B84B84}" destId="{BA958A10-E59F-43BE-8D5C-01D287B17502}" srcOrd="0" destOrd="0" presId="urn:microsoft.com/office/officeart/2005/8/layout/vList2"/>
    <dgm:cxn modelId="{1B090852-75C1-4444-A859-ACF10A2A31CB}" srcId="{860014DD-0DAC-47E4-99CC-5F32C4699164}" destId="{2497FD4F-F06E-42A1-B059-251938B84B84}" srcOrd="0" destOrd="0" parTransId="{9352496D-E6E2-4782-B270-FF9A2B4376BB}" sibTransId="{DA59DDF3-3DBE-44D1-896B-36B66F9255C2}"/>
    <dgm:cxn modelId="{458D4690-0088-477B-A08E-E9542C439988}" type="presOf" srcId="{F70D921B-548A-4AFF-A5C6-FB4F3C2AEF29}" destId="{8EFF8E9C-4DCF-43D4-A55E-3EFDE7D64CEE}" srcOrd="0" destOrd="0" presId="urn:microsoft.com/office/officeart/2005/8/layout/vList2"/>
    <dgm:cxn modelId="{57A37B9C-641F-41B6-AAA9-471347C19311}" type="presOf" srcId="{E4422E11-65AC-4D84-9938-DD178B78C02D}" destId="{ED111C6F-9895-4E8A-AEF0-1F82F3FB10D6}" srcOrd="0" destOrd="0" presId="urn:microsoft.com/office/officeart/2005/8/layout/vList2"/>
    <dgm:cxn modelId="{D7EDF4B1-1E77-4B73-95EE-5AB2A1C7BBDD}" type="presOf" srcId="{860014DD-0DAC-47E4-99CC-5F32C4699164}" destId="{B6C77B81-B900-4E4A-9E0E-8422A25D159F}" srcOrd="0" destOrd="0" presId="urn:microsoft.com/office/officeart/2005/8/layout/vList2"/>
    <dgm:cxn modelId="{7AED19B9-EE29-45AD-9142-EB40A30930BF}" srcId="{860014DD-0DAC-47E4-99CC-5F32C4699164}" destId="{3661A2EF-EAB0-4768-9FB9-1BF559D9ACED}" srcOrd="1" destOrd="0" parTransId="{856767F0-716E-4585-944C-3C6E8C1477C9}" sibTransId="{D6F1CB85-F96E-44E1-B676-6440ECA35231}"/>
    <dgm:cxn modelId="{125FC7B9-8AD9-42F7-8A37-C27CA71C3446}" srcId="{860014DD-0DAC-47E4-99CC-5F32C4699164}" destId="{F70D921B-548A-4AFF-A5C6-FB4F3C2AEF29}" srcOrd="2" destOrd="0" parTransId="{54B6B140-FA33-4613-8827-BCC9704114A4}" sibTransId="{EC6D5871-9D4E-4C9C-A9FD-46EEC8327DF8}"/>
    <dgm:cxn modelId="{44EC45E0-CC6A-429D-8FD5-BABBED3520EF}" type="presOf" srcId="{3661A2EF-EAB0-4768-9FB9-1BF559D9ACED}" destId="{7D873F9B-C33B-4ED3-B913-AD8BE1B738DE}" srcOrd="0" destOrd="0" presId="urn:microsoft.com/office/officeart/2005/8/layout/vList2"/>
    <dgm:cxn modelId="{DC26D575-B40B-455C-8E15-E6CC7465CFB5}" type="presParOf" srcId="{B6C77B81-B900-4E4A-9E0E-8422A25D159F}" destId="{BA958A10-E59F-43BE-8D5C-01D287B17502}" srcOrd="0" destOrd="0" presId="urn:microsoft.com/office/officeart/2005/8/layout/vList2"/>
    <dgm:cxn modelId="{33583582-A689-4DB4-A3AC-DE8D6328CED6}" type="presParOf" srcId="{B6C77B81-B900-4E4A-9E0E-8422A25D159F}" destId="{2A097FAC-3E4D-4312-8314-5BB7941EC0EF}" srcOrd="1" destOrd="0" presId="urn:microsoft.com/office/officeart/2005/8/layout/vList2"/>
    <dgm:cxn modelId="{72214A56-A349-49AE-8885-8B86D378BFA8}" type="presParOf" srcId="{B6C77B81-B900-4E4A-9E0E-8422A25D159F}" destId="{7D873F9B-C33B-4ED3-B913-AD8BE1B738DE}" srcOrd="2" destOrd="0" presId="urn:microsoft.com/office/officeart/2005/8/layout/vList2"/>
    <dgm:cxn modelId="{55A306E8-A956-4353-B469-5FDC1B15F757}" type="presParOf" srcId="{B6C77B81-B900-4E4A-9E0E-8422A25D159F}" destId="{C89FEB5C-B9B1-4315-9DD4-07ED3DE23AD2}" srcOrd="3" destOrd="0" presId="urn:microsoft.com/office/officeart/2005/8/layout/vList2"/>
    <dgm:cxn modelId="{6C8C4349-F607-422A-9F0A-021FA52D3CF8}" type="presParOf" srcId="{B6C77B81-B900-4E4A-9E0E-8422A25D159F}" destId="{8EFF8E9C-4DCF-43D4-A55E-3EFDE7D64CEE}" srcOrd="4" destOrd="0" presId="urn:microsoft.com/office/officeart/2005/8/layout/vList2"/>
    <dgm:cxn modelId="{628A3573-C830-4F95-AC5C-49D471E8808D}" type="presParOf" srcId="{B6C77B81-B900-4E4A-9E0E-8422A25D159F}" destId="{AFA8463C-426F-4C86-ADAE-24E389B30A6C}" srcOrd="5" destOrd="0" presId="urn:microsoft.com/office/officeart/2005/8/layout/vList2"/>
    <dgm:cxn modelId="{2F2862F8-00AC-4C90-B84A-311E783A09CE}" type="presParOf" srcId="{B6C77B81-B900-4E4A-9E0E-8422A25D159F}" destId="{ED111C6F-9895-4E8A-AEF0-1F82F3FB10D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58A10-E59F-43BE-8D5C-01D287B17502}">
      <dsp:nvSpPr>
        <dsp:cNvPr id="0" name=""/>
        <dsp:cNvSpPr/>
      </dsp:nvSpPr>
      <dsp:spPr>
        <a:xfrm>
          <a:off x="0" y="67209"/>
          <a:ext cx="4977578" cy="850297"/>
        </a:xfrm>
        <a:prstGeom prst="roundRect">
          <a:avLst/>
        </a:prstGeom>
        <a:gradFill rotWithShape="0">
          <a:gsLst>
            <a:gs pos="0">
              <a:srgbClr val="FF0000"/>
            </a:gs>
            <a:gs pos="50000">
              <a:srgbClr val="FF0000"/>
            </a:gs>
            <a:gs pos="100000">
              <a:srgbClr val="FF00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tr-TR" sz="1200" kern="1200" dirty="0"/>
            <a:t>Program, tüm sektörlerde çevre ve iklim değişikliği sorunları hakkında farkındalık yaratmayı desteklemeyi amaçlamaktadır. </a:t>
          </a:r>
          <a:endParaRPr lang="en-US" sz="1200" kern="1200" dirty="0"/>
        </a:p>
      </dsp:txBody>
      <dsp:txXfrm>
        <a:off x="41508" y="108717"/>
        <a:ext cx="4894562" cy="767281"/>
      </dsp:txXfrm>
    </dsp:sp>
    <dsp:sp modelId="{7D873F9B-C33B-4ED3-B913-AD8BE1B738DE}">
      <dsp:nvSpPr>
        <dsp:cNvPr id="0" name=""/>
        <dsp:cNvSpPr/>
      </dsp:nvSpPr>
      <dsp:spPr>
        <a:xfrm>
          <a:off x="0" y="952067"/>
          <a:ext cx="4977578" cy="850297"/>
        </a:xfrm>
        <a:prstGeom prst="round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tr-TR" sz="1200" kern="1200" dirty="0"/>
            <a:t>Sürdürülebilirlikle ilgili çeşitli sektörlerde yeterlilik geliştirmeyi, yeşil </a:t>
          </a:r>
          <a:r>
            <a:rPr lang="tr-TR" sz="1200" kern="1200" dirty="0" err="1"/>
            <a:t>sektörel</a:t>
          </a:r>
          <a:r>
            <a:rPr lang="tr-TR" sz="1200" kern="1200" dirty="0"/>
            <a:t> beceri stratejileri ve metodolojilerini geliştirmeyi ve bireylerin ihtiyaçlarını daha iyi karşılayan geleceğe yönelik müfredatı geliştirmeyi amaçlayan projelere öncelik verilecektir.</a:t>
          </a:r>
          <a:endParaRPr lang="en-US" sz="1200" kern="1200" dirty="0"/>
        </a:p>
      </dsp:txBody>
      <dsp:txXfrm>
        <a:off x="41508" y="993575"/>
        <a:ext cx="4894562" cy="767281"/>
      </dsp:txXfrm>
    </dsp:sp>
    <dsp:sp modelId="{8EFF8E9C-4DCF-43D4-A55E-3EFDE7D64CEE}">
      <dsp:nvSpPr>
        <dsp:cNvPr id="0" name=""/>
        <dsp:cNvSpPr/>
      </dsp:nvSpPr>
      <dsp:spPr>
        <a:xfrm>
          <a:off x="0" y="1836924"/>
          <a:ext cx="4977578" cy="850297"/>
        </a:xfrm>
        <a:prstGeom prst="round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tr-TR" sz="1200" kern="1200" dirty="0"/>
            <a:t>Ayrıca - eğitim, öğretim, gençlik ve spor faaliyetleri yoluyla - bireysel tercihler, tüketim alışkanlıkları ve yaşam tarzları için davranış değişikliklerini mümkün kılan projelere de öncelik verilecektir.</a:t>
          </a:r>
          <a:endParaRPr lang="en-US" sz="1200" kern="1200" dirty="0"/>
        </a:p>
      </dsp:txBody>
      <dsp:txXfrm>
        <a:off x="41508" y="1878432"/>
        <a:ext cx="4894562" cy="767281"/>
      </dsp:txXfrm>
    </dsp:sp>
    <dsp:sp modelId="{ED111C6F-9895-4E8A-AEF0-1F82F3FB10D6}">
      <dsp:nvSpPr>
        <dsp:cNvPr id="0" name=""/>
        <dsp:cNvSpPr/>
      </dsp:nvSpPr>
      <dsp:spPr>
        <a:xfrm>
          <a:off x="0" y="2721781"/>
          <a:ext cx="4977578" cy="850297"/>
        </a:xfrm>
        <a:prstGeom prst="round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tr-TR" sz="1200" kern="1200" dirty="0"/>
            <a:t>Program ayrıca  eğitimcilerin sürdürülebilirlik yetkinliklerini geliştirmek ve eğitim liderleri ve katılımcı kuruluşların çevresel sürdürülebilirlik ile ilgili planlanan yaklaşımlarını destekler.</a:t>
          </a:r>
          <a:endParaRPr lang="en-US" sz="1200" kern="1200" dirty="0"/>
        </a:p>
      </dsp:txBody>
      <dsp:txXfrm>
        <a:off x="41508" y="2763289"/>
        <a:ext cx="4894562" cy="7672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3CBA3-B02D-49BE-80A4-F85406595C66}" type="datetimeFigureOut">
              <a:rPr lang="tr-TR" smtClean="0"/>
              <a:t>18.04.2021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9C9F0-5CE0-4E47-9134-3790722A2DED}" type="slidenum">
              <a:rPr lang="tr-TR" smtClean="0"/>
              <a:t>‹#›</a:t>
            </a:fld>
            <a:endParaRPr lang="tr-TR"/>
          </a:p>
        </p:txBody>
      </p:sp>
    </p:spTree>
    <p:extLst>
      <p:ext uri="{BB962C8B-B14F-4D97-AF65-F5344CB8AC3E}">
        <p14:creationId xmlns:p14="http://schemas.microsoft.com/office/powerpoint/2010/main" val="228898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079C9F0-5CE0-4E47-9134-3790722A2DED}" type="slidenum">
              <a:rPr lang="tr-TR" smtClean="0"/>
              <a:t>1</a:t>
            </a:fld>
            <a:endParaRPr lang="tr-TR"/>
          </a:p>
        </p:txBody>
      </p:sp>
    </p:spTree>
    <p:extLst>
      <p:ext uri="{BB962C8B-B14F-4D97-AF65-F5344CB8AC3E}">
        <p14:creationId xmlns:p14="http://schemas.microsoft.com/office/powerpoint/2010/main" val="409055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E70A1BD-0224-4055-BB44-DFBE26D5E9D4}" type="datetimeFigureOut">
              <a:rPr lang="tr-TR" smtClean="0"/>
              <a:t>18.04.2021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4758AE-A119-489B-82F3-D1CF70076953}" type="slidenum">
              <a:rPr lang="tr-TR" smtClean="0"/>
              <a:t>‹#›</a:t>
            </a:fld>
            <a:endParaRPr lang="tr-TR"/>
          </a:p>
        </p:txBody>
      </p:sp>
    </p:spTree>
    <p:extLst>
      <p:ext uri="{BB962C8B-B14F-4D97-AF65-F5344CB8AC3E}">
        <p14:creationId xmlns:p14="http://schemas.microsoft.com/office/powerpoint/2010/main" val="150235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E70A1BD-0224-4055-BB44-DFBE26D5E9D4}" type="datetimeFigureOut">
              <a:rPr lang="tr-TR" smtClean="0"/>
              <a:t>18.04.2021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4758AE-A119-489B-82F3-D1CF70076953}" type="slidenum">
              <a:rPr lang="tr-TR" smtClean="0"/>
              <a:t>‹#›</a:t>
            </a:fld>
            <a:endParaRPr lang="tr-TR"/>
          </a:p>
        </p:txBody>
      </p:sp>
    </p:spTree>
    <p:extLst>
      <p:ext uri="{BB962C8B-B14F-4D97-AF65-F5344CB8AC3E}">
        <p14:creationId xmlns:p14="http://schemas.microsoft.com/office/powerpoint/2010/main" val="403205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E70A1BD-0224-4055-BB44-DFBE26D5E9D4}" type="datetimeFigureOut">
              <a:rPr lang="tr-TR" smtClean="0"/>
              <a:t>18.04.2021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4758AE-A119-489B-82F3-D1CF70076953}" type="slidenum">
              <a:rPr lang="tr-TR" smtClean="0"/>
              <a:t>‹#›</a:t>
            </a:fld>
            <a:endParaRPr lang="tr-TR"/>
          </a:p>
        </p:txBody>
      </p:sp>
    </p:spTree>
    <p:extLst>
      <p:ext uri="{BB962C8B-B14F-4D97-AF65-F5344CB8AC3E}">
        <p14:creationId xmlns:p14="http://schemas.microsoft.com/office/powerpoint/2010/main" val="397195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E70A1BD-0224-4055-BB44-DFBE26D5E9D4}" type="datetimeFigureOut">
              <a:rPr lang="tr-TR" smtClean="0"/>
              <a:t>18.04.2021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4758AE-A119-489B-82F3-D1CF70076953}" type="slidenum">
              <a:rPr lang="tr-TR" smtClean="0"/>
              <a:t>‹#›</a:t>
            </a:fld>
            <a:endParaRPr lang="tr-TR"/>
          </a:p>
        </p:txBody>
      </p:sp>
    </p:spTree>
    <p:extLst>
      <p:ext uri="{BB962C8B-B14F-4D97-AF65-F5344CB8AC3E}">
        <p14:creationId xmlns:p14="http://schemas.microsoft.com/office/powerpoint/2010/main" val="198596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E70A1BD-0224-4055-BB44-DFBE26D5E9D4}" type="datetimeFigureOut">
              <a:rPr lang="tr-TR" smtClean="0"/>
              <a:t>18.04.2021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4758AE-A119-489B-82F3-D1CF70076953}" type="slidenum">
              <a:rPr lang="tr-TR" smtClean="0"/>
              <a:t>‹#›</a:t>
            </a:fld>
            <a:endParaRPr lang="tr-TR"/>
          </a:p>
        </p:txBody>
      </p:sp>
    </p:spTree>
    <p:extLst>
      <p:ext uri="{BB962C8B-B14F-4D97-AF65-F5344CB8AC3E}">
        <p14:creationId xmlns:p14="http://schemas.microsoft.com/office/powerpoint/2010/main" val="328883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E70A1BD-0224-4055-BB44-DFBE26D5E9D4}" type="datetimeFigureOut">
              <a:rPr lang="tr-TR" smtClean="0"/>
              <a:t>18.04.2021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4758AE-A119-489B-82F3-D1CF70076953}" type="slidenum">
              <a:rPr lang="tr-TR" smtClean="0"/>
              <a:t>‹#›</a:t>
            </a:fld>
            <a:endParaRPr lang="tr-TR"/>
          </a:p>
        </p:txBody>
      </p:sp>
    </p:spTree>
    <p:extLst>
      <p:ext uri="{BB962C8B-B14F-4D97-AF65-F5344CB8AC3E}">
        <p14:creationId xmlns:p14="http://schemas.microsoft.com/office/powerpoint/2010/main" val="294635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E70A1BD-0224-4055-BB44-DFBE26D5E9D4}" type="datetimeFigureOut">
              <a:rPr lang="tr-TR" smtClean="0"/>
              <a:t>18.04.2021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D4758AE-A119-489B-82F3-D1CF70076953}" type="slidenum">
              <a:rPr lang="tr-TR" smtClean="0"/>
              <a:t>‹#›</a:t>
            </a:fld>
            <a:endParaRPr lang="tr-TR"/>
          </a:p>
        </p:txBody>
      </p:sp>
    </p:spTree>
    <p:extLst>
      <p:ext uri="{BB962C8B-B14F-4D97-AF65-F5344CB8AC3E}">
        <p14:creationId xmlns:p14="http://schemas.microsoft.com/office/powerpoint/2010/main" val="409846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E70A1BD-0224-4055-BB44-DFBE26D5E9D4}" type="datetimeFigureOut">
              <a:rPr lang="tr-TR" smtClean="0"/>
              <a:t>18.04.2021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D4758AE-A119-489B-82F3-D1CF70076953}" type="slidenum">
              <a:rPr lang="tr-TR" smtClean="0"/>
              <a:t>‹#›</a:t>
            </a:fld>
            <a:endParaRPr lang="tr-TR"/>
          </a:p>
        </p:txBody>
      </p:sp>
    </p:spTree>
    <p:extLst>
      <p:ext uri="{BB962C8B-B14F-4D97-AF65-F5344CB8AC3E}">
        <p14:creationId xmlns:p14="http://schemas.microsoft.com/office/powerpoint/2010/main" val="246553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E70A1BD-0224-4055-BB44-DFBE26D5E9D4}" type="datetimeFigureOut">
              <a:rPr lang="tr-TR" smtClean="0"/>
              <a:t>18.04.2021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D4758AE-A119-489B-82F3-D1CF70076953}" type="slidenum">
              <a:rPr lang="tr-TR" smtClean="0"/>
              <a:t>‹#›</a:t>
            </a:fld>
            <a:endParaRPr lang="tr-TR"/>
          </a:p>
        </p:txBody>
      </p:sp>
    </p:spTree>
    <p:extLst>
      <p:ext uri="{BB962C8B-B14F-4D97-AF65-F5344CB8AC3E}">
        <p14:creationId xmlns:p14="http://schemas.microsoft.com/office/powerpoint/2010/main" val="410000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E70A1BD-0224-4055-BB44-DFBE26D5E9D4}" type="datetimeFigureOut">
              <a:rPr lang="tr-TR" smtClean="0"/>
              <a:t>18.04.2021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4758AE-A119-489B-82F3-D1CF70076953}" type="slidenum">
              <a:rPr lang="tr-TR" smtClean="0"/>
              <a:t>‹#›</a:t>
            </a:fld>
            <a:endParaRPr lang="tr-TR"/>
          </a:p>
        </p:txBody>
      </p:sp>
    </p:spTree>
    <p:extLst>
      <p:ext uri="{BB962C8B-B14F-4D97-AF65-F5344CB8AC3E}">
        <p14:creationId xmlns:p14="http://schemas.microsoft.com/office/powerpoint/2010/main" val="174191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E70A1BD-0224-4055-BB44-DFBE26D5E9D4}" type="datetimeFigureOut">
              <a:rPr lang="tr-TR" smtClean="0"/>
              <a:t>18.04.2021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4758AE-A119-489B-82F3-D1CF70076953}" type="slidenum">
              <a:rPr lang="tr-TR" smtClean="0"/>
              <a:t>‹#›</a:t>
            </a:fld>
            <a:endParaRPr lang="tr-TR"/>
          </a:p>
        </p:txBody>
      </p:sp>
    </p:spTree>
    <p:extLst>
      <p:ext uri="{BB962C8B-B14F-4D97-AF65-F5344CB8AC3E}">
        <p14:creationId xmlns:p14="http://schemas.microsoft.com/office/powerpoint/2010/main" val="252992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0A1BD-0224-4055-BB44-DFBE26D5E9D4}" type="datetimeFigureOut">
              <a:rPr lang="tr-TR" smtClean="0"/>
              <a:t>18.04.2021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58AE-A119-489B-82F3-D1CF70076953}" type="slidenum">
              <a:rPr lang="tr-TR" smtClean="0"/>
              <a:t>‹#›</a:t>
            </a:fld>
            <a:endParaRPr lang="tr-TR"/>
          </a:p>
        </p:txBody>
      </p:sp>
    </p:spTree>
    <p:extLst>
      <p:ext uri="{BB962C8B-B14F-4D97-AF65-F5344CB8AC3E}">
        <p14:creationId xmlns:p14="http://schemas.microsoft.com/office/powerpoint/2010/main" val="926817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g"/></Relationships>
</file>

<file path=ppt/slides/_rels/slide5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ctrTitle"/>
          </p:nvPr>
        </p:nvSpPr>
        <p:spPr>
          <a:xfrm>
            <a:off x="66964" y="3043480"/>
            <a:ext cx="4374341" cy="1330839"/>
          </a:xfrm>
        </p:spPr>
        <p:txBody>
          <a:bodyPr vert="horz" lIns="91440" tIns="45720" rIns="91440" bIns="45720" rtlCol="0" anchor="ctr">
            <a:noAutofit/>
          </a:bodyPr>
          <a:lstStyle/>
          <a:p>
            <a:r>
              <a:rPr lang="en-US" sz="2700" b="1" dirty="0">
                <a:solidFill>
                  <a:schemeClr val="bg1"/>
                </a:solidFill>
                <a:latin typeface="+mn-lt"/>
                <a:ea typeface="+mn-ea"/>
                <a:cs typeface="+mn-cs"/>
              </a:rPr>
              <a:t>KA2-KURUM VE KURULUŞLAR ARASI İŞBIRLIĞI</a:t>
            </a:r>
          </a:p>
        </p:txBody>
      </p:sp>
      <p:sp>
        <p:nvSpPr>
          <p:cNvPr id="3" name="Alt Başlık 2"/>
          <p:cNvSpPr>
            <a:spLocks noGrp="1"/>
          </p:cNvSpPr>
          <p:nvPr>
            <p:ph type="subTitle" idx="1"/>
          </p:nvPr>
        </p:nvSpPr>
        <p:spPr>
          <a:xfrm>
            <a:off x="201331" y="4302372"/>
            <a:ext cx="4374341" cy="800951"/>
          </a:xfrm>
        </p:spPr>
        <p:txBody>
          <a:bodyPr>
            <a:normAutofit fontScale="77500" lnSpcReduction="20000"/>
          </a:bodyPr>
          <a:lstStyle/>
          <a:p>
            <a:r>
              <a:rPr lang="tr-TR" sz="3200" b="1" dirty="0">
                <a:solidFill>
                  <a:schemeClr val="bg1"/>
                </a:solidFill>
              </a:rPr>
              <a:t>İŞBİRLİĞİ İÇİN ORTAKLIKLAR</a:t>
            </a:r>
          </a:p>
          <a:p>
            <a:r>
              <a:rPr lang="tr-TR" sz="3200" b="1" dirty="0">
                <a:solidFill>
                  <a:schemeClr val="bg1"/>
                </a:solidFill>
              </a:rPr>
              <a:t>BİLGİLENDİRME TOPLANTISI</a:t>
            </a:r>
          </a:p>
        </p:txBody>
      </p:sp>
      <p:pic>
        <p:nvPicPr>
          <p:cNvPr id="35" name="Resim 34">
            <a:extLst>
              <a:ext uri="{FF2B5EF4-FFF2-40B4-BE49-F238E27FC236}">
                <a16:creationId xmlns:a16="http://schemas.microsoft.com/office/drawing/2014/main" id="{BFA2A56B-9CB5-4C3C-B262-4548D9FF9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057" y="6274000"/>
            <a:ext cx="6004762" cy="438095"/>
          </a:xfrm>
          <a:prstGeom prst="rect">
            <a:avLst/>
          </a:prstGeom>
        </p:spPr>
      </p:pic>
      <p:pic>
        <p:nvPicPr>
          <p:cNvPr id="5" name="Resim 4">
            <a:extLst>
              <a:ext uri="{FF2B5EF4-FFF2-40B4-BE49-F238E27FC236}">
                <a16:creationId xmlns:a16="http://schemas.microsoft.com/office/drawing/2014/main" id="{18E5E7EA-1A66-4553-A7A5-C1999AF19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4711" y="884023"/>
            <a:ext cx="6630325" cy="4505954"/>
          </a:xfrm>
          <a:prstGeom prst="rect">
            <a:avLst/>
          </a:prstGeom>
        </p:spPr>
      </p:pic>
      <p:grpSp>
        <p:nvGrpSpPr>
          <p:cNvPr id="57" name="Grup 56">
            <a:extLst>
              <a:ext uri="{FF2B5EF4-FFF2-40B4-BE49-F238E27FC236}">
                <a16:creationId xmlns:a16="http://schemas.microsoft.com/office/drawing/2014/main" id="{B97D1423-C5AA-488C-A7FA-F89C7A3DEB8E}"/>
              </a:ext>
            </a:extLst>
          </p:cNvPr>
          <p:cNvGrpSpPr/>
          <p:nvPr/>
        </p:nvGrpSpPr>
        <p:grpSpPr>
          <a:xfrm>
            <a:off x="660604" y="5401329"/>
            <a:ext cx="3224733" cy="571913"/>
            <a:chOff x="113999" y="6047448"/>
            <a:chExt cx="3224733" cy="571913"/>
          </a:xfrm>
        </p:grpSpPr>
        <p:sp>
          <p:nvSpPr>
            <p:cNvPr id="40" name="Unvan 1">
              <a:extLst>
                <a:ext uri="{FF2B5EF4-FFF2-40B4-BE49-F238E27FC236}">
                  <a16:creationId xmlns:a16="http://schemas.microsoft.com/office/drawing/2014/main" id="{B82A0498-4C8B-4DE6-9499-FA3B4E0095DD}"/>
                </a:ext>
              </a:extLst>
            </p:cNvPr>
            <p:cNvSpPr txBox="1">
              <a:spLocks/>
            </p:cNvSpPr>
            <p:nvPr/>
          </p:nvSpPr>
          <p:spPr>
            <a:xfrm>
              <a:off x="663599" y="6047448"/>
              <a:ext cx="2675133" cy="5509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400" dirty="0">
                  <a:solidFill>
                    <a:schemeClr val="bg1"/>
                  </a:solidFill>
                  <a:latin typeface="Abadi" panose="020B0604020104020204" pitchFamily="34" charset="0"/>
                </a:rPr>
                <a:t>www.aydinab.com</a:t>
              </a:r>
            </a:p>
          </p:txBody>
        </p:sp>
        <p:pic>
          <p:nvPicPr>
            <p:cNvPr id="51" name="Resim 50" descr="metin içeren bir resim&#10;&#10;Açıklama otomatik olarak oluşturuldu">
              <a:extLst>
                <a:ext uri="{FF2B5EF4-FFF2-40B4-BE49-F238E27FC236}">
                  <a16:creationId xmlns:a16="http://schemas.microsoft.com/office/drawing/2014/main" id="{DB7214E6-47C4-407B-B8B8-12C7E28DDF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99" y="6095105"/>
              <a:ext cx="524256" cy="524256"/>
            </a:xfrm>
            <a:prstGeom prst="rect">
              <a:avLst/>
            </a:prstGeom>
          </p:spPr>
        </p:pic>
      </p:grpSp>
      <p:grpSp>
        <p:nvGrpSpPr>
          <p:cNvPr id="58" name="Grup 57">
            <a:extLst>
              <a:ext uri="{FF2B5EF4-FFF2-40B4-BE49-F238E27FC236}">
                <a16:creationId xmlns:a16="http://schemas.microsoft.com/office/drawing/2014/main" id="{2383C798-C6D9-4F5A-A2BF-6C096C91AAF7}"/>
              </a:ext>
            </a:extLst>
          </p:cNvPr>
          <p:cNvGrpSpPr/>
          <p:nvPr/>
        </p:nvGrpSpPr>
        <p:grpSpPr>
          <a:xfrm>
            <a:off x="332565" y="5976696"/>
            <a:ext cx="3996344" cy="800951"/>
            <a:chOff x="1" y="5113630"/>
            <a:chExt cx="3996344" cy="800951"/>
          </a:xfrm>
        </p:grpSpPr>
        <p:pic>
          <p:nvPicPr>
            <p:cNvPr id="55" name="Resim 54">
              <a:extLst>
                <a:ext uri="{FF2B5EF4-FFF2-40B4-BE49-F238E27FC236}">
                  <a16:creationId xmlns:a16="http://schemas.microsoft.com/office/drawing/2014/main" id="{9CFB3892-3D6C-4B9D-A8DB-F25D7CE8C8B8}"/>
                </a:ext>
              </a:extLst>
            </p:cNvPr>
            <p:cNvPicPr>
              <a:picLocks noChangeAspect="1"/>
            </p:cNvPicPr>
            <p:nvPr/>
          </p:nvPicPr>
          <p:blipFill rotWithShape="1">
            <a:blip r:embed="rId6">
              <a:extLst>
                <a:ext uri="{28A0092B-C50C-407E-A947-70E740481C1C}">
                  <a14:useLocalDpi xmlns:a14="http://schemas.microsoft.com/office/drawing/2010/main" val="0"/>
                </a:ext>
              </a:extLst>
            </a:blip>
            <a:srcRect l="18283" r="18285" b="48141"/>
            <a:stretch/>
          </p:blipFill>
          <p:spPr>
            <a:xfrm>
              <a:off x="1" y="5113630"/>
              <a:ext cx="2055937" cy="800951"/>
            </a:xfrm>
            <a:prstGeom prst="rect">
              <a:avLst/>
            </a:prstGeom>
          </p:spPr>
        </p:pic>
        <p:sp>
          <p:nvSpPr>
            <p:cNvPr id="56" name="Unvan 1">
              <a:extLst>
                <a:ext uri="{FF2B5EF4-FFF2-40B4-BE49-F238E27FC236}">
                  <a16:creationId xmlns:a16="http://schemas.microsoft.com/office/drawing/2014/main" id="{1DF4C9EE-2D76-4CB8-9A2B-136754BD8B82}"/>
                </a:ext>
              </a:extLst>
            </p:cNvPr>
            <p:cNvSpPr txBox="1">
              <a:spLocks/>
            </p:cNvSpPr>
            <p:nvPr/>
          </p:nvSpPr>
          <p:spPr>
            <a:xfrm>
              <a:off x="1940407" y="5236896"/>
              <a:ext cx="2055938" cy="5509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400" dirty="0" err="1">
                  <a:solidFill>
                    <a:schemeClr val="bg1"/>
                  </a:solidFill>
                  <a:latin typeface="Abadi" panose="020B0604020202020204" pitchFamily="34" charset="0"/>
                </a:rPr>
                <a:t>aydinvalilikab</a:t>
              </a:r>
              <a:endParaRPr lang="tr-TR" sz="2400" dirty="0">
                <a:solidFill>
                  <a:schemeClr val="bg1"/>
                </a:solidFill>
                <a:latin typeface="Abadi" panose="020B0604020202020204" pitchFamily="34" charset="0"/>
              </a:endParaRPr>
            </a:p>
          </p:txBody>
        </p:sp>
      </p:grpSp>
      <p:sp>
        <p:nvSpPr>
          <p:cNvPr id="59" name="Unvan 1">
            <a:extLst>
              <a:ext uri="{FF2B5EF4-FFF2-40B4-BE49-F238E27FC236}">
                <a16:creationId xmlns:a16="http://schemas.microsoft.com/office/drawing/2014/main" id="{2F427F9B-3FF3-48B5-BF80-C4CA43548250}"/>
              </a:ext>
            </a:extLst>
          </p:cNvPr>
          <p:cNvSpPr txBox="1">
            <a:spLocks/>
          </p:cNvSpPr>
          <p:nvPr/>
        </p:nvSpPr>
        <p:spPr>
          <a:xfrm>
            <a:off x="131020" y="905706"/>
            <a:ext cx="4374341" cy="13308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3200" b="1" dirty="0">
              <a:solidFill>
                <a:schemeClr val="bg1"/>
              </a:solidFill>
              <a:latin typeface="+mn-lt"/>
              <a:ea typeface="+mn-ea"/>
              <a:cs typeface="+mn-cs"/>
            </a:endParaRPr>
          </a:p>
          <a:p>
            <a:r>
              <a:rPr lang="tr-TR" sz="3200" b="1" dirty="0">
                <a:solidFill>
                  <a:schemeClr val="bg1"/>
                </a:solidFill>
                <a:latin typeface="+mn-lt"/>
                <a:ea typeface="+mn-ea"/>
                <a:cs typeface="+mn-cs"/>
              </a:rPr>
              <a:t>AVRUPA BİRLİĞİ</a:t>
            </a:r>
          </a:p>
          <a:p>
            <a:r>
              <a:rPr lang="tr-TR" sz="3200" b="1" dirty="0">
                <a:solidFill>
                  <a:schemeClr val="bg1"/>
                </a:solidFill>
                <a:latin typeface="+mn-lt"/>
                <a:ea typeface="+mn-ea"/>
                <a:cs typeface="+mn-cs"/>
              </a:rPr>
              <a:t> VE</a:t>
            </a:r>
          </a:p>
          <a:p>
            <a:r>
              <a:rPr lang="tr-TR" sz="3200" b="1" dirty="0">
                <a:solidFill>
                  <a:schemeClr val="bg1"/>
                </a:solidFill>
                <a:latin typeface="+mn-lt"/>
                <a:ea typeface="+mn-ea"/>
                <a:cs typeface="+mn-cs"/>
              </a:rPr>
              <a:t> DIŞ İLİŞKİLER BÜROSU</a:t>
            </a:r>
            <a:endParaRPr lang="en-US" sz="3200" b="1" dirty="0">
              <a:solidFill>
                <a:schemeClr val="bg1"/>
              </a:solidFill>
              <a:latin typeface="+mn-lt"/>
              <a:ea typeface="+mn-ea"/>
              <a:cs typeface="+mn-cs"/>
            </a:endParaRPr>
          </a:p>
        </p:txBody>
      </p:sp>
      <p:sp>
        <p:nvSpPr>
          <p:cNvPr id="60" name="Unvan 1">
            <a:extLst>
              <a:ext uri="{FF2B5EF4-FFF2-40B4-BE49-F238E27FC236}">
                <a16:creationId xmlns:a16="http://schemas.microsoft.com/office/drawing/2014/main" id="{282E76D2-F1E4-4FDB-82E1-17E2B94263EC}"/>
              </a:ext>
            </a:extLst>
          </p:cNvPr>
          <p:cNvSpPr txBox="1">
            <a:spLocks/>
          </p:cNvSpPr>
          <p:nvPr/>
        </p:nvSpPr>
        <p:spPr>
          <a:xfrm>
            <a:off x="600214" y="-105621"/>
            <a:ext cx="3435951" cy="13308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b="1" dirty="0">
                <a:solidFill>
                  <a:schemeClr val="bg1"/>
                </a:solidFill>
                <a:latin typeface="+mn-lt"/>
                <a:ea typeface="+mn-ea"/>
                <a:cs typeface="+mn-cs"/>
              </a:rPr>
              <a:t>AYDIN VALİLİĞİ</a:t>
            </a:r>
            <a:endParaRPr lang="en-US" sz="3200" b="1" dirty="0">
              <a:solidFill>
                <a:schemeClr val="bg1"/>
              </a:solidFill>
              <a:latin typeface="+mn-lt"/>
              <a:ea typeface="+mn-ea"/>
              <a:cs typeface="+mn-cs"/>
            </a:endParaRPr>
          </a:p>
        </p:txBody>
      </p:sp>
    </p:spTree>
    <p:extLst>
      <p:ext uri="{BB962C8B-B14F-4D97-AF65-F5344CB8AC3E}">
        <p14:creationId xmlns:p14="http://schemas.microsoft.com/office/powerpoint/2010/main" val="43706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42BB8328-FFC2-4A26-B73C-F6526FEEDE53}"/>
              </a:ext>
            </a:extLst>
          </p:cNvPr>
          <p:cNvPicPr>
            <a:picLocks noChangeAspect="1"/>
          </p:cNvPicPr>
          <p:nvPr/>
        </p:nvPicPr>
        <p:blipFill rotWithShape="1">
          <a:blip r:embed="rId2">
            <a:extLst>
              <a:ext uri="{28A0092B-C50C-407E-A947-70E740481C1C}">
                <a14:useLocalDpi xmlns:a14="http://schemas.microsoft.com/office/drawing/2010/main" val="0"/>
              </a:ext>
            </a:extLst>
          </a:blip>
          <a:srcRect r="16310"/>
          <a:stretch/>
        </p:blipFill>
        <p:spPr>
          <a:xfrm>
            <a:off x="2928163" y="0"/>
            <a:ext cx="9263836" cy="6922791"/>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a:bodyPr>
          <a:lstStyle/>
          <a:p>
            <a:r>
              <a:rPr lang="tr-TR" sz="2800" b="1" dirty="0"/>
              <a:t>Yetişkin eğitimi</a:t>
            </a:r>
            <a:endParaRPr lang="tr-TR" sz="2800" b="1" dirty="0">
              <a:latin typeface="+mn-lt"/>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5907786" cy="3207258"/>
          </a:xfrm>
        </p:spPr>
        <p:txBody>
          <a:bodyPr anchor="t">
            <a:normAutofit fontScale="92500" lnSpcReduction="20000"/>
          </a:bodyPr>
          <a:lstStyle/>
          <a:p>
            <a:r>
              <a:rPr lang="tr-TR" sz="2000" dirty="0"/>
              <a:t>Yetişkinler için yüksek kaliteli öğrenme fırsatlarının mevcudiyetini iyileştirmek</a:t>
            </a:r>
          </a:p>
          <a:p>
            <a:r>
              <a:rPr lang="tr-TR" sz="2000" dirty="0"/>
              <a:t>Beceri geliştirme yolları oluşturmak, erişilebilirliği iyileştirmek ve yetişkin eğitiminin benimsenmesini artırmak</a:t>
            </a:r>
          </a:p>
          <a:p>
            <a:r>
              <a:rPr lang="tr-TR" sz="2000" dirty="0"/>
              <a:t>Eğitimcilerin ve diğer yetişkin eğitimi personelinin yeterliliklerini geliştirmek:</a:t>
            </a:r>
          </a:p>
          <a:p>
            <a:r>
              <a:rPr lang="de-DE" sz="2000" dirty="0" err="1"/>
              <a:t>Yetişkin</a:t>
            </a:r>
            <a:r>
              <a:rPr lang="de-DE" sz="2000" dirty="0"/>
              <a:t> </a:t>
            </a:r>
            <a:r>
              <a:rPr lang="de-DE" sz="2000" dirty="0" err="1"/>
              <a:t>eğitiminde</a:t>
            </a:r>
            <a:r>
              <a:rPr lang="de-DE" sz="2000" dirty="0"/>
              <a:t> </a:t>
            </a:r>
            <a:r>
              <a:rPr lang="de-DE" sz="2000" dirty="0" err="1"/>
              <a:t>kalite</a:t>
            </a:r>
            <a:r>
              <a:rPr lang="de-DE" sz="2000" dirty="0"/>
              <a:t> </a:t>
            </a:r>
            <a:r>
              <a:rPr lang="de-DE" sz="2000" dirty="0" err="1"/>
              <a:t>güvencesini</a:t>
            </a:r>
            <a:r>
              <a:rPr lang="de-DE" sz="2000" dirty="0"/>
              <a:t> </a:t>
            </a:r>
            <a:r>
              <a:rPr lang="de-DE" sz="2000" dirty="0" err="1"/>
              <a:t>geliştirmek</a:t>
            </a:r>
            <a:endParaRPr lang="tr-TR" sz="2000" dirty="0"/>
          </a:p>
          <a:p>
            <a:r>
              <a:rPr lang="tr-TR" sz="2000" dirty="0"/>
              <a:t>İleriye dönük öğrenim merkezleri geliştirmek</a:t>
            </a:r>
          </a:p>
          <a:p>
            <a:r>
              <a:rPr lang="tr-TR" sz="2000" dirty="0" err="1"/>
              <a:t>Erasmus</a:t>
            </a:r>
            <a:r>
              <a:rPr lang="tr-TR" sz="2000" dirty="0"/>
              <a:t> + '</a:t>
            </a:r>
            <a:r>
              <a:rPr lang="tr-TR" sz="2000" dirty="0" err="1"/>
              <a:t>ın</a:t>
            </a:r>
            <a:r>
              <a:rPr lang="tr-TR" sz="2000" dirty="0"/>
              <a:t> tüm vatandaşlar ve nesiller arasında teşvik edilmesi</a:t>
            </a:r>
          </a:p>
        </p:txBody>
      </p:sp>
      <p:pic>
        <p:nvPicPr>
          <p:cNvPr id="11" name="Resim 10">
            <a:extLst>
              <a:ext uri="{FF2B5EF4-FFF2-40B4-BE49-F238E27FC236}">
                <a16:creationId xmlns:a16="http://schemas.microsoft.com/office/drawing/2014/main" id="{BE6D6C56-1654-4379-A869-7AF13CAE3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5" y="6325583"/>
            <a:ext cx="6605238" cy="481905"/>
          </a:xfrm>
          <a:prstGeom prst="rect">
            <a:avLst/>
          </a:prstGeom>
        </p:spPr>
      </p:pic>
    </p:spTree>
    <p:extLst>
      <p:ext uri="{BB962C8B-B14F-4D97-AF65-F5344CB8AC3E}">
        <p14:creationId xmlns:p14="http://schemas.microsoft.com/office/powerpoint/2010/main" val="289068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42BB8328-FFC2-4A26-B73C-F6526FEEDE53}"/>
              </a:ext>
            </a:extLst>
          </p:cNvPr>
          <p:cNvPicPr>
            <a:picLocks noChangeAspect="1"/>
          </p:cNvPicPr>
          <p:nvPr/>
        </p:nvPicPr>
        <p:blipFill rotWithShape="1">
          <a:blip r:embed="rId2">
            <a:extLst>
              <a:ext uri="{28A0092B-C50C-407E-A947-70E740481C1C}">
                <a14:useLocalDpi xmlns:a14="http://schemas.microsoft.com/office/drawing/2010/main" val="0"/>
              </a:ext>
            </a:extLst>
          </a:blip>
          <a:srcRect r="27716"/>
          <a:stretch/>
        </p:blipFill>
        <p:spPr>
          <a:xfrm>
            <a:off x="5495777" y="311451"/>
            <a:ext cx="6696223" cy="5916503"/>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a:bodyPr>
          <a:lstStyle/>
          <a:p>
            <a:r>
              <a:rPr lang="tr-TR" sz="2800" b="1" dirty="0"/>
              <a:t>Gençlik</a:t>
            </a:r>
            <a:endParaRPr lang="tr-TR" sz="2800" b="1" dirty="0">
              <a:latin typeface="+mn-lt"/>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5907786" cy="3207258"/>
          </a:xfrm>
        </p:spPr>
        <p:txBody>
          <a:bodyPr anchor="t">
            <a:normAutofit/>
          </a:bodyPr>
          <a:lstStyle/>
          <a:p>
            <a:r>
              <a:rPr lang="tr-TR" sz="2000" dirty="0"/>
              <a:t>Sosyal girişimcilik de dahil olmak üzere aktif vatandaşlığı, gençlerin inisiyatif duygusunu ve genç girişimciliğini teşvik etmek</a:t>
            </a:r>
          </a:p>
          <a:p>
            <a:r>
              <a:rPr lang="tr-TR" sz="2000" dirty="0"/>
              <a:t>Gençlik çalışmalarının kalitesini, yeniliğini ve tanınmasını artırmak</a:t>
            </a:r>
          </a:p>
          <a:p>
            <a:r>
              <a:rPr lang="tr-TR" sz="2000" dirty="0"/>
              <a:t>Gençlerin istihdam edilebilirliğinin güçlendirilmesi</a:t>
            </a:r>
          </a:p>
          <a:p>
            <a:r>
              <a:rPr lang="tr-TR" sz="2000" dirty="0"/>
              <a:t>Politika, araştırma ve uygulama arasındaki bağları güçlendirmek</a:t>
            </a:r>
          </a:p>
        </p:txBody>
      </p:sp>
      <p:pic>
        <p:nvPicPr>
          <p:cNvPr id="11" name="Resim 10">
            <a:extLst>
              <a:ext uri="{FF2B5EF4-FFF2-40B4-BE49-F238E27FC236}">
                <a16:creationId xmlns:a16="http://schemas.microsoft.com/office/drawing/2014/main" id="{BE6D6C56-1654-4379-A869-7AF13CAE3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5" y="6325583"/>
            <a:ext cx="6605238" cy="481905"/>
          </a:xfrm>
          <a:prstGeom prst="rect">
            <a:avLst/>
          </a:prstGeom>
        </p:spPr>
      </p:pic>
    </p:spTree>
    <p:extLst>
      <p:ext uri="{BB962C8B-B14F-4D97-AF65-F5344CB8AC3E}">
        <p14:creationId xmlns:p14="http://schemas.microsoft.com/office/powerpoint/2010/main" val="221349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42BB8328-FFC2-4A26-B73C-F6526FEEDE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72000" y="1090998"/>
            <a:ext cx="8320000" cy="4605714"/>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a:bodyPr>
          <a:lstStyle/>
          <a:p>
            <a:r>
              <a:rPr lang="tr-TR" sz="2800" b="1" dirty="0"/>
              <a:t>Spor</a:t>
            </a:r>
            <a:endParaRPr lang="tr-TR" sz="2800" b="1" dirty="0">
              <a:latin typeface="+mn-lt"/>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5907786" cy="3207258"/>
          </a:xfrm>
        </p:spPr>
        <p:txBody>
          <a:bodyPr anchor="t">
            <a:normAutofit fontScale="85000" lnSpcReduction="10000"/>
          </a:bodyPr>
          <a:lstStyle/>
          <a:p>
            <a:r>
              <a:rPr lang="tr-TR" dirty="0"/>
              <a:t>Spor ve fiziksel aktiviteye katılımı teşvik etmek</a:t>
            </a:r>
          </a:p>
          <a:p>
            <a:r>
              <a:rPr lang="tr-TR" dirty="0"/>
              <a:t>Sporda dürüstlüğü ve değerleri teşvik etmek</a:t>
            </a:r>
          </a:p>
          <a:p>
            <a:r>
              <a:rPr lang="nn-NO" dirty="0"/>
              <a:t>Sporda ve spor aracılığıyla eğitimi teşvik etmek</a:t>
            </a:r>
            <a:endParaRPr lang="tr-TR" dirty="0"/>
          </a:p>
          <a:p>
            <a:r>
              <a:rPr lang="tr-TR" dirty="0"/>
              <a:t>Şiddetle mücadele ve sporda ırkçılık, ayrımcılık ve hoşgörüsüzlükle mücadele ve şiddet içeren radikalleşmeyle mücadele</a:t>
            </a:r>
          </a:p>
        </p:txBody>
      </p:sp>
      <p:pic>
        <p:nvPicPr>
          <p:cNvPr id="11" name="Resim 10">
            <a:extLst>
              <a:ext uri="{FF2B5EF4-FFF2-40B4-BE49-F238E27FC236}">
                <a16:creationId xmlns:a16="http://schemas.microsoft.com/office/drawing/2014/main" id="{BE6D6C56-1654-4379-A869-7AF13CAE3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5" y="6325583"/>
            <a:ext cx="6605238" cy="481905"/>
          </a:xfrm>
          <a:prstGeom prst="rect">
            <a:avLst/>
          </a:prstGeom>
        </p:spPr>
      </p:pic>
    </p:spTree>
    <p:extLst>
      <p:ext uri="{BB962C8B-B14F-4D97-AF65-F5344CB8AC3E}">
        <p14:creationId xmlns:p14="http://schemas.microsoft.com/office/powerpoint/2010/main" val="92956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42BB8328-FFC2-4A26-B73C-F6526FEEDE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7714" y="1090997"/>
            <a:ext cx="7614286" cy="5076191"/>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a:bodyPr>
          <a:lstStyle/>
          <a:p>
            <a:r>
              <a:rPr lang="tr-TR" sz="2800" b="1" dirty="0"/>
              <a:t>İşbirliği Ortaklıkları</a:t>
            </a:r>
            <a:endParaRPr lang="tr-TR" sz="2800" b="1" dirty="0">
              <a:latin typeface="+mn-lt"/>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7614286" cy="3207258"/>
          </a:xfrm>
        </p:spPr>
        <p:txBody>
          <a:bodyPr anchor="t">
            <a:normAutofit fontScale="85000" lnSpcReduction="10000"/>
          </a:bodyPr>
          <a:lstStyle/>
          <a:p>
            <a:pPr marL="0" indent="0">
              <a:buNone/>
            </a:pPr>
            <a:r>
              <a:rPr lang="tr-TR" dirty="0"/>
              <a:t>İşbirliği Ortaklıklarının temel amacı, </a:t>
            </a:r>
          </a:p>
          <a:p>
            <a:pPr>
              <a:buFont typeface="Wingdings" panose="05000000000000000000" pitchFamily="2" charset="2"/>
              <a:buChar char="ü"/>
            </a:pPr>
            <a:r>
              <a:rPr lang="tr-TR" dirty="0"/>
              <a:t>Kuruluşların </a:t>
            </a:r>
            <a:r>
              <a:rPr lang="tr-TR" dirty="0" err="1"/>
              <a:t>falliyetlerinin</a:t>
            </a:r>
            <a:r>
              <a:rPr lang="tr-TR" dirty="0"/>
              <a:t> kalitesini ve </a:t>
            </a:r>
            <a:r>
              <a:rPr lang="tr-TR" dirty="0" err="1"/>
              <a:t>ilgililik</a:t>
            </a:r>
            <a:r>
              <a:rPr lang="tr-TR" dirty="0"/>
              <a:t> düzeyini artırmak, </a:t>
            </a:r>
          </a:p>
          <a:p>
            <a:pPr>
              <a:buFont typeface="Wingdings" panose="05000000000000000000" pitchFamily="2" charset="2"/>
              <a:buChar char="ü"/>
            </a:pPr>
            <a:r>
              <a:rPr lang="tr-TR" dirty="0"/>
              <a:t>Ortak ağlarını geliştirmek ve güçlendirmek</a:t>
            </a:r>
          </a:p>
          <a:p>
            <a:pPr>
              <a:buFont typeface="Wingdings" panose="05000000000000000000" pitchFamily="2" charset="2"/>
              <a:buChar char="ü"/>
            </a:pPr>
            <a:r>
              <a:rPr lang="tr-TR" dirty="0" err="1"/>
              <a:t>Ulusötesi</a:t>
            </a:r>
            <a:r>
              <a:rPr lang="tr-TR" dirty="0"/>
              <a:t> düzeyde ortak çalışma kapasitelerini artırmak, </a:t>
            </a:r>
          </a:p>
          <a:p>
            <a:pPr>
              <a:buFont typeface="Wingdings" panose="05000000000000000000" pitchFamily="2" charset="2"/>
              <a:buChar char="ü"/>
            </a:pPr>
            <a:r>
              <a:rPr lang="tr-TR" dirty="0"/>
              <a:t>Faaliyetlerinin </a:t>
            </a:r>
            <a:r>
              <a:rPr lang="tr-TR" dirty="0" err="1"/>
              <a:t>uluslararasılaşmasını</a:t>
            </a:r>
            <a:r>
              <a:rPr lang="tr-TR" dirty="0"/>
              <a:t> hızlandırmak ve </a:t>
            </a:r>
          </a:p>
          <a:p>
            <a:pPr>
              <a:buFont typeface="Wingdings" panose="05000000000000000000" pitchFamily="2" charset="2"/>
              <a:buChar char="ü"/>
            </a:pPr>
            <a:r>
              <a:rPr lang="tr-TR" dirty="0"/>
              <a:t>Yeni uygulama ve metotları alışverişi ile yeni fikirler geliştirmek ve paylaşmaktır</a:t>
            </a:r>
          </a:p>
        </p:txBody>
      </p:sp>
      <p:pic>
        <p:nvPicPr>
          <p:cNvPr id="11" name="Resim 10">
            <a:extLst>
              <a:ext uri="{FF2B5EF4-FFF2-40B4-BE49-F238E27FC236}">
                <a16:creationId xmlns:a16="http://schemas.microsoft.com/office/drawing/2014/main" id="{BE6D6C56-1654-4379-A869-7AF13CAE3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5" y="6325583"/>
            <a:ext cx="6605238" cy="481905"/>
          </a:xfrm>
          <a:prstGeom prst="rect">
            <a:avLst/>
          </a:prstGeom>
        </p:spPr>
      </p:pic>
    </p:spTree>
    <p:extLst>
      <p:ext uri="{BB962C8B-B14F-4D97-AF65-F5344CB8AC3E}">
        <p14:creationId xmlns:p14="http://schemas.microsoft.com/office/powerpoint/2010/main" val="68798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rgbClr val="FF0000"/>
              </a:gs>
              <a:gs pos="26000">
                <a:srgbClr val="FF0000"/>
              </a:gs>
              <a:gs pos="94000">
                <a:srgbClr val="C00000"/>
              </a:gs>
              <a:gs pos="100000">
                <a:srgbClr val="C00000"/>
              </a:gs>
            </a:gsLst>
            <a:lin ang="42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blipFill dpi="0" rotWithShape="1">
            <a:blip r:embed="rId3"/>
            <a:srcRect/>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0573" y="1160586"/>
            <a:ext cx="5771427" cy="4900386"/>
          </a:xfrm>
        </p:spPr>
        <p:txBody>
          <a:bodyPr anchor="ctr">
            <a:normAutofit fontScale="92500" lnSpcReduction="10000"/>
          </a:bodyPr>
          <a:lstStyle/>
          <a:p>
            <a:r>
              <a:rPr lang="tr-TR" dirty="0">
                <a:solidFill>
                  <a:srgbClr val="000000"/>
                </a:solidFill>
              </a:rPr>
              <a:t>Yenilikçi uygulamaların geliştirilmesinin, aktarılmasını ve / veya uygulanmasının yanı sıra Avrupa düzeyinde işbirliğini, akran öğrenimini ve deneyim alışverişini teşvik eden ortak girişimlerin uygulanmasını desteklemeyi amaçlamaktadırlar.</a:t>
            </a:r>
          </a:p>
          <a:p>
            <a:r>
              <a:rPr lang="tr-TR" dirty="0">
                <a:solidFill>
                  <a:srgbClr val="000000"/>
                </a:solidFill>
              </a:rPr>
              <a:t>Sonuçlar yeniden kullanılabilir, aktarılabilir, ölçülebilir olmalı ve mümkünse güçlü bir disiplinler arası boyuta sahip olmalıdır. Seçilen projelerin faaliyetlerinin sonuçlarını yerel, bölgesel, ulusal ve uluslararası düzeyde paylaşması beklenecektir.</a:t>
            </a:r>
          </a:p>
        </p:txBody>
      </p:sp>
      <p:pic>
        <p:nvPicPr>
          <p:cNvPr id="12" name="Resim 11">
            <a:extLst>
              <a:ext uri="{FF2B5EF4-FFF2-40B4-BE49-F238E27FC236}">
                <a16:creationId xmlns:a16="http://schemas.microsoft.com/office/drawing/2014/main" id="{5088F951-8735-4ADF-8BBA-D8F3E126A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763" y="6325583"/>
            <a:ext cx="6605238" cy="481905"/>
          </a:xfrm>
          <a:prstGeom prst="rect">
            <a:avLst/>
          </a:prstGeom>
        </p:spPr>
      </p:pic>
    </p:spTree>
    <p:extLst>
      <p:ext uri="{BB962C8B-B14F-4D97-AF65-F5344CB8AC3E}">
        <p14:creationId xmlns:p14="http://schemas.microsoft.com/office/powerpoint/2010/main" val="230737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rgbClr val="FF0000"/>
              </a:gs>
              <a:gs pos="26000">
                <a:srgbClr val="FF0000"/>
              </a:gs>
              <a:gs pos="94000">
                <a:srgbClr val="FF0000"/>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4" y="802955"/>
            <a:ext cx="5611343" cy="1454051"/>
          </a:xfrm>
        </p:spPr>
        <p:txBody>
          <a:bodyPr>
            <a:normAutofit/>
          </a:bodyPr>
          <a:lstStyle/>
          <a:p>
            <a:pPr algn="ctr"/>
            <a:r>
              <a:rPr lang="tr-TR" sz="2800" b="1" dirty="0">
                <a:solidFill>
                  <a:srgbClr val="000000"/>
                </a:solidFill>
              </a:rPr>
              <a:t>İŞBİRLİĞİ ORTAKLIKLARI TARAFINDAN TİPİK OLARAK GERÇEKLEŞTİRİLEN FAALİYETLER</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metin içeren bir resim&#10;&#10;Açıklama otomatik olarak oluşturuldu">
            <a:extLst>
              <a:ext uri="{FF2B5EF4-FFF2-40B4-BE49-F238E27FC236}">
                <a16:creationId xmlns:a16="http://schemas.microsoft.com/office/drawing/2014/main" id="{98249F6B-73CB-41EE-9028-B5F307BE435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8897" r="17327"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p:cNvSpPr>
            <a:spLocks noGrp="1"/>
          </p:cNvSpPr>
          <p:nvPr>
            <p:ph idx="1"/>
          </p:nvPr>
        </p:nvSpPr>
        <p:spPr>
          <a:xfrm>
            <a:off x="6090574" y="2421682"/>
            <a:ext cx="5614874" cy="3639289"/>
          </a:xfrm>
        </p:spPr>
        <p:txBody>
          <a:bodyPr anchor="ctr">
            <a:normAutofit fontScale="92500" lnSpcReduction="10000"/>
          </a:bodyPr>
          <a:lstStyle/>
          <a:p>
            <a:pPr marL="0" indent="0">
              <a:buNone/>
            </a:pPr>
            <a:r>
              <a:rPr lang="tr-TR" sz="2400" dirty="0">
                <a:solidFill>
                  <a:srgbClr val="000000"/>
                </a:solidFill>
              </a:rPr>
              <a:t>Bir projede, kuruluşlar çeşitli faaliyetler gerçekleştirebilir. Geleneksel faaliyetlerden daha yaratıcı ve yenilikçi olanlara kadar kuruluşlar, kapsamı ve ortaklığın kapasitesi ile orantılı olarak projenin hedeflerine ulaşılmasına katkıda bulunan en iyi kombinasyonu seçme esnekliğine sahiptir. Örneğin:</a:t>
            </a:r>
          </a:p>
          <a:p>
            <a:pPr marL="0" indent="0">
              <a:buNone/>
            </a:pPr>
            <a:r>
              <a:rPr lang="tr-TR" sz="2400" b="1" dirty="0">
                <a:solidFill>
                  <a:srgbClr val="000000"/>
                </a:solidFill>
              </a:rPr>
              <a:t>Proje yönetimi</a:t>
            </a:r>
            <a:r>
              <a:rPr lang="tr-TR" sz="2400" dirty="0">
                <a:solidFill>
                  <a:srgbClr val="000000"/>
                </a:solidFill>
              </a:rPr>
              <a:t>: proje ortakları arasında sorunsuz ve verimli işbirliği dahil olmak üzere, projelerin uygun şekilde planlanmasını, uygulanmasını ve takip edilmesini sağlamak için gerekli faaliyetlerdir. </a:t>
            </a:r>
          </a:p>
        </p:txBody>
      </p:sp>
      <p:pic>
        <p:nvPicPr>
          <p:cNvPr id="9" name="Resim 8">
            <a:extLst>
              <a:ext uri="{FF2B5EF4-FFF2-40B4-BE49-F238E27FC236}">
                <a16:creationId xmlns:a16="http://schemas.microsoft.com/office/drawing/2014/main" id="{F71C7D0C-C3A1-4D5B-B6CA-CEE4F3A7A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763" y="6325583"/>
            <a:ext cx="6605238" cy="481905"/>
          </a:xfrm>
          <a:prstGeom prst="rect">
            <a:avLst/>
          </a:prstGeom>
        </p:spPr>
      </p:pic>
    </p:spTree>
    <p:extLst>
      <p:ext uri="{BB962C8B-B14F-4D97-AF65-F5344CB8AC3E}">
        <p14:creationId xmlns:p14="http://schemas.microsoft.com/office/powerpoint/2010/main" val="35024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rgbClr val="FF0000"/>
              </a:gs>
              <a:gs pos="26000">
                <a:srgbClr val="FF0000"/>
              </a:gs>
              <a:gs pos="94000">
                <a:srgbClr val="FF0000"/>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metin içeren bir resim&#10;&#10;Açıklama otomatik olarak oluşturuldu">
            <a:extLst>
              <a:ext uri="{FF2B5EF4-FFF2-40B4-BE49-F238E27FC236}">
                <a16:creationId xmlns:a16="http://schemas.microsoft.com/office/drawing/2014/main" id="{98249F6B-73CB-41EE-9028-B5F307BE435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8897" r="17327"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p:cNvSpPr>
            <a:spLocks noGrp="1"/>
          </p:cNvSpPr>
          <p:nvPr>
            <p:ph idx="1"/>
          </p:nvPr>
        </p:nvSpPr>
        <p:spPr>
          <a:xfrm>
            <a:off x="6090574" y="907232"/>
            <a:ext cx="5614874" cy="5153740"/>
          </a:xfrm>
        </p:spPr>
        <p:txBody>
          <a:bodyPr anchor="ctr">
            <a:normAutofit fontScale="92500" lnSpcReduction="10000"/>
          </a:bodyPr>
          <a:lstStyle/>
          <a:p>
            <a:pPr marL="0" indent="0">
              <a:buNone/>
            </a:pPr>
            <a:r>
              <a:rPr lang="tr-TR" b="1" dirty="0"/>
              <a:t>Uygulama faaliyetleri: </a:t>
            </a:r>
            <a:r>
              <a:rPr lang="tr-TR" dirty="0"/>
              <a:t>Uygulamaları paylaşmak ve sonuçları geliştirmek için ağ oluşturma olaylarını, toplantıları, çalışma oturumlarını içerebilir. Bu faaliyetler, personelin ve öğrenicilerin katılımını da içerebilir (katılımlarının proje hedeflerine ulaşılmasına katkıda bulunması şartıyla).</a:t>
            </a:r>
          </a:p>
          <a:p>
            <a:pPr marL="0" indent="0">
              <a:buNone/>
            </a:pPr>
            <a:r>
              <a:rPr lang="tr-TR" b="1" dirty="0"/>
              <a:t>Paylaşım ve tanıtım faaliyetleri:</a:t>
            </a:r>
            <a:r>
              <a:rPr lang="tr-TR" dirty="0"/>
              <a:t> ister somut sonuçlar, sonuçlar, iyi uygulamalar veya başka herhangi bir biçimde olsun, proje sonuçlarını paylaşmayı, açıklamayı ve tanıtmayı amaçlayan konferanslar, oturumlar, etkinlikler organizasyonu.</a:t>
            </a:r>
          </a:p>
        </p:txBody>
      </p:sp>
      <p:pic>
        <p:nvPicPr>
          <p:cNvPr id="9" name="Resim 8">
            <a:extLst>
              <a:ext uri="{FF2B5EF4-FFF2-40B4-BE49-F238E27FC236}">
                <a16:creationId xmlns:a16="http://schemas.microsoft.com/office/drawing/2014/main" id="{F71C7D0C-C3A1-4D5B-B6CA-CEE4F3A7A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763" y="6325583"/>
            <a:ext cx="6605238" cy="481905"/>
          </a:xfrm>
          <a:prstGeom prst="rect">
            <a:avLst/>
          </a:prstGeom>
        </p:spPr>
      </p:pic>
    </p:spTree>
    <p:extLst>
      <p:ext uri="{BB962C8B-B14F-4D97-AF65-F5344CB8AC3E}">
        <p14:creationId xmlns:p14="http://schemas.microsoft.com/office/powerpoint/2010/main" val="51902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rgbClr val="FF0000"/>
              </a:gs>
              <a:gs pos="26000">
                <a:srgbClr val="FF0000"/>
              </a:gs>
              <a:gs pos="94000">
                <a:srgbClr val="FF0000"/>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98249F6B-73CB-41EE-9028-B5F307BE43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 y="1513520"/>
            <a:ext cx="4838021" cy="3851160"/>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p:cNvSpPr>
            <a:spLocks noGrp="1"/>
          </p:cNvSpPr>
          <p:nvPr>
            <p:ph idx="1"/>
          </p:nvPr>
        </p:nvSpPr>
        <p:spPr>
          <a:xfrm>
            <a:off x="6090574" y="907232"/>
            <a:ext cx="5614874" cy="5153740"/>
          </a:xfrm>
        </p:spPr>
        <p:txBody>
          <a:bodyPr anchor="ctr">
            <a:normAutofit fontScale="92500" lnSpcReduction="10000"/>
          </a:bodyPr>
          <a:lstStyle/>
          <a:p>
            <a:pPr marL="0" indent="0">
              <a:buNone/>
            </a:pPr>
            <a:r>
              <a:rPr lang="tr-TR" dirty="0"/>
              <a:t>İşbirliği Ortaklıkları;</a:t>
            </a:r>
          </a:p>
          <a:p>
            <a:r>
              <a:rPr lang="tr-TR" dirty="0"/>
              <a:t>İlgili kurum ve kuruluşların çalışmalarında, faaliyetlerinde ve uygulamalarında, sadece tek sektöre değil ,yeni aktörlere açılma ve kalitenin artırılması</a:t>
            </a:r>
          </a:p>
          <a:p>
            <a:r>
              <a:rPr lang="tr-TR" dirty="0"/>
              <a:t>Kuruluşların </a:t>
            </a:r>
            <a:r>
              <a:rPr lang="tr-TR" dirty="0" err="1"/>
              <a:t>ulusötesi</a:t>
            </a:r>
            <a:r>
              <a:rPr lang="tr-TR" dirty="0"/>
              <a:t> ve sektörler arası çalışma kapasitesini geliştirmek;</a:t>
            </a:r>
          </a:p>
          <a:p>
            <a:r>
              <a:rPr lang="tr-TR" dirty="0"/>
              <a:t>Eğitim, öğretim, gençlik ve spor alanlarında ortak ihtiyaçları ve öncelikleri ele almak;</a:t>
            </a:r>
          </a:p>
          <a:p>
            <a:r>
              <a:rPr lang="tr-TR" dirty="0"/>
              <a:t>Kuruluşların iyileştirmelerine ve yeni yaklaşımlara yol açacak dönüşüm ve değişimleri sağlamak</a:t>
            </a:r>
          </a:p>
        </p:txBody>
      </p:sp>
      <p:pic>
        <p:nvPicPr>
          <p:cNvPr id="9" name="Resim 8">
            <a:extLst>
              <a:ext uri="{FF2B5EF4-FFF2-40B4-BE49-F238E27FC236}">
                <a16:creationId xmlns:a16="http://schemas.microsoft.com/office/drawing/2014/main" id="{F71C7D0C-C3A1-4D5B-B6CA-CEE4F3A7A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763" y="6325583"/>
            <a:ext cx="6605238" cy="481905"/>
          </a:xfrm>
          <a:prstGeom prst="rect">
            <a:avLst/>
          </a:prstGeom>
        </p:spPr>
      </p:pic>
      <p:sp>
        <p:nvSpPr>
          <p:cNvPr id="8" name="Unvan 1">
            <a:extLst>
              <a:ext uri="{FF2B5EF4-FFF2-40B4-BE49-F238E27FC236}">
                <a16:creationId xmlns:a16="http://schemas.microsoft.com/office/drawing/2014/main" id="{AF7EF339-D7BF-4B76-A957-936FD5158007}"/>
              </a:ext>
            </a:extLst>
          </p:cNvPr>
          <p:cNvSpPr>
            <a:spLocks noGrp="1"/>
          </p:cNvSpPr>
          <p:nvPr>
            <p:ph type="title"/>
          </p:nvPr>
        </p:nvSpPr>
        <p:spPr>
          <a:xfrm>
            <a:off x="6090574" y="-209165"/>
            <a:ext cx="10515600" cy="1325563"/>
          </a:xfrm>
        </p:spPr>
        <p:txBody>
          <a:bodyPr>
            <a:normAutofit/>
          </a:bodyPr>
          <a:lstStyle/>
          <a:p>
            <a:r>
              <a:rPr lang="tr-TR" sz="2800" b="1" dirty="0">
                <a:latin typeface="+mn-lt"/>
              </a:rPr>
              <a:t>Eylemin Hedefleri</a:t>
            </a:r>
          </a:p>
        </p:txBody>
      </p:sp>
    </p:spTree>
    <p:extLst>
      <p:ext uri="{BB962C8B-B14F-4D97-AF65-F5344CB8AC3E}">
        <p14:creationId xmlns:p14="http://schemas.microsoft.com/office/powerpoint/2010/main" val="2119520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rgbClr val="FF0000"/>
              </a:gs>
              <a:gs pos="26000">
                <a:srgbClr val="FF0000"/>
              </a:gs>
              <a:gs pos="94000">
                <a:srgbClr val="FF0000"/>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98249F6B-73CB-41EE-9028-B5F307BE43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7319" y="1513520"/>
            <a:ext cx="3983422" cy="3851160"/>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p:cNvSpPr>
            <a:spLocks noGrp="1"/>
          </p:cNvSpPr>
          <p:nvPr>
            <p:ph idx="1"/>
          </p:nvPr>
        </p:nvSpPr>
        <p:spPr>
          <a:xfrm>
            <a:off x="6247127" y="1513520"/>
            <a:ext cx="5614874" cy="3683532"/>
          </a:xfrm>
        </p:spPr>
        <p:txBody>
          <a:bodyPr anchor="ctr">
            <a:normAutofit/>
          </a:bodyPr>
          <a:lstStyle/>
          <a:p>
            <a:pPr marL="0" indent="0">
              <a:buNone/>
            </a:pPr>
            <a:r>
              <a:rPr lang="tr-TR" dirty="0"/>
              <a:t>Bir Program Ülkesinde kurulmuş olan herhangi bir katılımcı kuruluş başvuru sahibi olabilir. Bu kuruluş, projeye dahil olan tüm katılımcı kuruluşlar adına geçerlidir.</a:t>
            </a:r>
          </a:p>
        </p:txBody>
      </p:sp>
      <p:pic>
        <p:nvPicPr>
          <p:cNvPr id="9" name="Resim 8">
            <a:extLst>
              <a:ext uri="{FF2B5EF4-FFF2-40B4-BE49-F238E27FC236}">
                <a16:creationId xmlns:a16="http://schemas.microsoft.com/office/drawing/2014/main" id="{F71C7D0C-C3A1-4D5B-B6CA-CEE4F3A7A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763" y="6325583"/>
            <a:ext cx="6605238" cy="481905"/>
          </a:xfrm>
          <a:prstGeom prst="rect">
            <a:avLst/>
          </a:prstGeom>
        </p:spPr>
      </p:pic>
      <p:sp>
        <p:nvSpPr>
          <p:cNvPr id="8" name="Unvan 1">
            <a:extLst>
              <a:ext uri="{FF2B5EF4-FFF2-40B4-BE49-F238E27FC236}">
                <a16:creationId xmlns:a16="http://schemas.microsoft.com/office/drawing/2014/main" id="{AF7EF339-D7BF-4B76-A957-936FD5158007}"/>
              </a:ext>
            </a:extLst>
          </p:cNvPr>
          <p:cNvSpPr>
            <a:spLocks noGrp="1"/>
          </p:cNvSpPr>
          <p:nvPr>
            <p:ph type="title"/>
          </p:nvPr>
        </p:nvSpPr>
        <p:spPr>
          <a:xfrm>
            <a:off x="6247127" y="286473"/>
            <a:ext cx="10515600" cy="1325563"/>
          </a:xfrm>
        </p:spPr>
        <p:txBody>
          <a:bodyPr>
            <a:normAutofit/>
          </a:bodyPr>
          <a:lstStyle/>
          <a:p>
            <a:r>
              <a:rPr lang="tr-TR" sz="2800" b="1" dirty="0"/>
              <a:t>Kimler Başvurabilir?</a:t>
            </a:r>
            <a:endParaRPr lang="tr-TR" sz="2800" b="1" dirty="0">
              <a:latin typeface="+mn-lt"/>
            </a:endParaRPr>
          </a:p>
        </p:txBody>
      </p:sp>
    </p:spTree>
    <p:extLst>
      <p:ext uri="{BB962C8B-B14F-4D97-AF65-F5344CB8AC3E}">
        <p14:creationId xmlns:p14="http://schemas.microsoft.com/office/powerpoint/2010/main" val="3929809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rgbClr val="FF0000"/>
              </a:gs>
              <a:gs pos="26000">
                <a:srgbClr val="FF0000"/>
              </a:gs>
              <a:gs pos="94000">
                <a:srgbClr val="FF0000"/>
              </a:gs>
              <a:gs pos="100000">
                <a:srgbClr val="FF000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r>
              <a:rPr lang="tr-TR" b="1">
                <a:solidFill>
                  <a:srgbClr val="000000"/>
                </a:solidFill>
                <a:latin typeface="+mn-lt"/>
              </a:rPr>
              <a:t>Hangi tür kuruluşlar başvurabilir?</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ofis, öğeler, düzenlenmiş içeren bir resim&#10;&#10;Açıklama otomatik olarak oluşturuldu">
            <a:extLst>
              <a:ext uri="{FF2B5EF4-FFF2-40B4-BE49-F238E27FC236}">
                <a16:creationId xmlns:a16="http://schemas.microsoft.com/office/drawing/2014/main" id="{E7909694-1416-43C5-B69E-641E1B7B52C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999" r="2456"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p:cNvSpPr>
            <a:spLocks noGrp="1"/>
          </p:cNvSpPr>
          <p:nvPr>
            <p:ph idx="1"/>
          </p:nvPr>
        </p:nvSpPr>
        <p:spPr>
          <a:xfrm>
            <a:off x="6090574" y="2421682"/>
            <a:ext cx="4977578" cy="3639289"/>
          </a:xfrm>
        </p:spPr>
        <p:txBody>
          <a:bodyPr anchor="ctr">
            <a:normAutofit/>
          </a:bodyPr>
          <a:lstStyle/>
          <a:p>
            <a:pPr marL="0" indent="0">
              <a:buNone/>
            </a:pPr>
            <a:r>
              <a:rPr lang="tr-TR" sz="2000">
                <a:solidFill>
                  <a:srgbClr val="000000"/>
                </a:solidFill>
              </a:rPr>
              <a:t>Bir Program Ülkesinde veya dünyanın herhangi bir Ortak Ülkesinde kurulmuş herhangi bir kamu veya özel kuruluş bir İşbirliği Ortaklığına katılabilir.</a:t>
            </a:r>
          </a:p>
          <a:p>
            <a:pPr marL="0" indent="0">
              <a:buNone/>
            </a:pPr>
            <a:r>
              <a:rPr lang="tr-TR" sz="2000">
                <a:solidFill>
                  <a:srgbClr val="000000"/>
                </a:solidFill>
              </a:rPr>
              <a:t>Program Ülkelerinde kurulan kuruluşlar, projenin koordinatörü veya ortak kuruluş olarak katılabilir. </a:t>
            </a:r>
          </a:p>
          <a:p>
            <a:pPr marL="0" indent="0">
              <a:buNone/>
            </a:pPr>
            <a:r>
              <a:rPr lang="tr-TR" sz="2000">
                <a:solidFill>
                  <a:srgbClr val="000000"/>
                </a:solidFill>
              </a:rPr>
              <a:t>Ortak Ülkelerdeki kuruluşlar proje koordinatörü olarak katılamazlar.</a:t>
            </a:r>
          </a:p>
        </p:txBody>
      </p:sp>
      <p:pic>
        <p:nvPicPr>
          <p:cNvPr id="9" name="Resim 8">
            <a:extLst>
              <a:ext uri="{FF2B5EF4-FFF2-40B4-BE49-F238E27FC236}">
                <a16:creationId xmlns:a16="http://schemas.microsoft.com/office/drawing/2014/main" id="{58AF828A-DAD3-44A1-A1C2-E1F62302B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763" y="6325583"/>
            <a:ext cx="6605238" cy="481905"/>
          </a:xfrm>
          <a:prstGeom prst="rect">
            <a:avLst/>
          </a:prstGeom>
        </p:spPr>
      </p:pic>
    </p:spTree>
    <p:extLst>
      <p:ext uri="{BB962C8B-B14F-4D97-AF65-F5344CB8AC3E}">
        <p14:creationId xmlns:p14="http://schemas.microsoft.com/office/powerpoint/2010/main" val="369798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rgbClr val="FF0000"/>
              </a:gs>
              <a:gs pos="25000">
                <a:srgbClr val="FF0000"/>
              </a:gs>
              <a:gs pos="94000">
                <a:srgbClr val="C00000"/>
              </a:gs>
              <a:gs pos="100000">
                <a:srgbClr val="C0000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gradFill>
            <a:gsLst>
              <a:gs pos="0">
                <a:srgbClr val="FF0000"/>
              </a:gs>
              <a:gs pos="25000">
                <a:srgbClr val="FF0000"/>
              </a:gs>
              <a:gs pos="94000">
                <a:srgbClr val="FF0000"/>
              </a:gs>
              <a:gs pos="100000">
                <a:srgbClr val="C00000"/>
              </a:gs>
            </a:gsLst>
            <a:lin ang="42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Resim 6">
            <a:extLst>
              <a:ext uri="{FF2B5EF4-FFF2-40B4-BE49-F238E27FC236}">
                <a16:creationId xmlns:a16="http://schemas.microsoft.com/office/drawing/2014/main" id="{9BCEEB00-80D9-4E3A-A433-31E0AFC2D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057" y="6274000"/>
            <a:ext cx="6004762" cy="438095"/>
          </a:xfrm>
          <a:prstGeom prst="rect">
            <a:avLst/>
          </a:prstGeom>
        </p:spPr>
      </p:pic>
      <p:sp>
        <p:nvSpPr>
          <p:cNvPr id="30"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blipFill dpi="0" rotWithShape="1">
            <a:blip r:embed="rId4"/>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0574" y="833120"/>
            <a:ext cx="6101426" cy="5227851"/>
          </a:xfrm>
        </p:spPr>
        <p:txBody>
          <a:bodyPr anchor="ctr">
            <a:normAutofit fontScale="92500"/>
          </a:bodyPr>
          <a:lstStyle/>
          <a:p>
            <a:pPr marL="0" indent="0">
              <a:buNone/>
            </a:pPr>
            <a:r>
              <a:rPr lang="tr-TR" sz="2400" dirty="0">
                <a:solidFill>
                  <a:srgbClr val="000000"/>
                </a:solidFill>
              </a:rPr>
              <a:t>Bu eylem; </a:t>
            </a:r>
          </a:p>
          <a:p>
            <a:pPr marL="0" indent="0">
              <a:buNone/>
            </a:pPr>
            <a:r>
              <a:rPr lang="tr-TR" sz="2400" dirty="0">
                <a:solidFill>
                  <a:srgbClr val="000000"/>
                </a:solidFill>
              </a:rPr>
              <a:t>Katılımcı kuruluşların uluslararası işbirliği konusunda deneyim kazanmalarına ve kapasitelerini güçlendirmelerine, aynı zamanda yüksek kaliteli yenilikçi çıktılar üretmelerine olanak tanır. Projenin hedeflerine bağlı olarak , İşbirliği Ortaklıkları farklı boyut ve kapsamda olabilir ve faaliyetlerini buna göre uyarlayabilir. Bu projelerin niteliksel değerlendirmesi, işbirliğinin hedefleri ve dahil olan kuruluşların yapısı ile orantılıdır.</a:t>
            </a:r>
          </a:p>
          <a:p>
            <a:pPr marL="0" indent="0">
              <a:buNone/>
            </a:pPr>
            <a:r>
              <a:rPr lang="tr-TR" sz="2400" dirty="0">
                <a:solidFill>
                  <a:srgbClr val="000000"/>
                </a:solidFill>
              </a:rPr>
              <a:t>Bu mantığa dayanarak, kuruluşlara birlikte çalışmaları, öğrenmeleri ve büyümeleri için iki tür ortaklık sunulur:</a:t>
            </a:r>
          </a:p>
          <a:p>
            <a:r>
              <a:rPr lang="tr-TR" sz="2400" dirty="0">
                <a:solidFill>
                  <a:srgbClr val="000000"/>
                </a:solidFill>
              </a:rPr>
              <a:t>İşbirliği Ortaklıkları</a:t>
            </a:r>
          </a:p>
          <a:p>
            <a:r>
              <a:rPr lang="tr-TR" sz="2400" dirty="0">
                <a:solidFill>
                  <a:srgbClr val="000000"/>
                </a:solidFill>
              </a:rPr>
              <a:t>Küçük Ölçekli Ortaklıklar</a:t>
            </a:r>
          </a:p>
        </p:txBody>
      </p:sp>
    </p:spTree>
    <p:extLst>
      <p:ext uri="{BB962C8B-B14F-4D97-AF65-F5344CB8AC3E}">
        <p14:creationId xmlns:p14="http://schemas.microsoft.com/office/powerpoint/2010/main" val="4135890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İçerik Yer Tutucusu 2"/>
          <p:cNvSpPr>
            <a:spLocks noGrp="1"/>
          </p:cNvSpPr>
          <p:nvPr>
            <p:ph idx="1"/>
          </p:nvPr>
        </p:nvSpPr>
        <p:spPr>
          <a:xfrm>
            <a:off x="386080" y="873760"/>
            <a:ext cx="5839622" cy="5303203"/>
          </a:xfrm>
        </p:spPr>
        <p:txBody>
          <a:bodyPr>
            <a:normAutofit fontScale="92500"/>
          </a:bodyPr>
          <a:lstStyle/>
          <a:p>
            <a:pPr marL="0" indent="0">
              <a:buNone/>
            </a:pPr>
            <a:r>
              <a:rPr lang="tr-TR" sz="2400" dirty="0"/>
              <a:t>İşbirliği Ortaklıkları, projeden etkilenen alandan bağımsız olarak, eğitim, öğretim, gençlik, spor veya diğer </a:t>
            </a:r>
            <a:r>
              <a:rPr lang="tr-TR" sz="2400" dirty="0" err="1"/>
              <a:t>sosyo</a:t>
            </a:r>
            <a:r>
              <a:rPr lang="tr-TR" sz="2400" dirty="0"/>
              <a:t>-ekonomik sektörlerin herhangi bir alanında faaliyet gösteren her tür kuruluşa ve farklı alanlarda faaliyetler yürüten kuruluşlara açıktır. (örneğin yerel, bölgesel ve ulusal yetkililer, tanıma ve onaylama merkezleri, ticaret odaları, ticaret kuruluşları, rehberlik merkezleri, kültür ve spor kuruluşları).</a:t>
            </a:r>
          </a:p>
          <a:p>
            <a:pPr marL="0" indent="0">
              <a:buNone/>
            </a:pPr>
            <a:r>
              <a:rPr lang="tr-TR" sz="2400" dirty="0"/>
              <a:t>Projenin ele aldığı önceliğe ve hedeflere bağlı olarak,</a:t>
            </a:r>
          </a:p>
          <a:p>
            <a:pPr marL="0" indent="0">
              <a:buNone/>
            </a:pPr>
            <a:r>
              <a:rPr lang="tr-TR" sz="2400" dirty="0"/>
              <a:t>İşbirliği Ortaklıkları, farklı deneyimlerinden, profillerinden ve özel uzmanlıklarından yararlanmak ve ilgili ve yüksek kaliteli proje sonuçları üretmek için en uygun ve çeşitli ortakları kapsamalıdır.</a:t>
            </a:r>
          </a:p>
        </p:txBody>
      </p:sp>
      <p:pic>
        <p:nvPicPr>
          <p:cNvPr id="5" name="Resim 4" descr="kişi, iç mekan, insanlar içeren bir resim&#10;&#10;Açıklama otomatik olarak oluşturuldu">
            <a:extLst>
              <a:ext uri="{FF2B5EF4-FFF2-40B4-BE49-F238E27FC236}">
                <a16:creationId xmlns:a16="http://schemas.microsoft.com/office/drawing/2014/main" id="{C4948F05-C82A-40C1-AA26-7E2D4CAF1CAB}"/>
              </a:ext>
            </a:extLst>
          </p:cNvPr>
          <p:cNvPicPr>
            <a:picLocks noChangeAspect="1"/>
          </p:cNvPicPr>
          <p:nvPr/>
        </p:nvPicPr>
        <p:blipFill rotWithShape="1">
          <a:blip r:embed="rId2">
            <a:extLst>
              <a:ext uri="{28A0092B-C50C-407E-A947-70E740481C1C}">
                <a14:useLocalDpi xmlns:a14="http://schemas.microsoft.com/office/drawing/2010/main" val="0"/>
              </a:ext>
            </a:extLst>
          </a:blip>
          <a:srcRect l="8859" r="23542"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rgbClr val="FF0000"/>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Resim 8">
            <a:extLst>
              <a:ext uri="{FF2B5EF4-FFF2-40B4-BE49-F238E27FC236}">
                <a16:creationId xmlns:a16="http://schemas.microsoft.com/office/drawing/2014/main" id="{C488F0DC-E0E2-4E7A-A5F2-259A5283E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26" y="6325583"/>
            <a:ext cx="6605238" cy="481905"/>
          </a:xfrm>
          <a:prstGeom prst="rect">
            <a:avLst/>
          </a:prstGeom>
        </p:spPr>
      </p:pic>
    </p:spTree>
    <p:extLst>
      <p:ext uri="{BB962C8B-B14F-4D97-AF65-F5344CB8AC3E}">
        <p14:creationId xmlns:p14="http://schemas.microsoft.com/office/powerpoint/2010/main" val="2093321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işi, iç mekan, insanlar, bilgisayar içeren bir resim&#10;&#10;Açıklama otomatik olarak oluşturuldu">
            <a:extLst>
              <a:ext uri="{FF2B5EF4-FFF2-40B4-BE49-F238E27FC236}">
                <a16:creationId xmlns:a16="http://schemas.microsoft.com/office/drawing/2014/main" id="{4377FF92-0C83-404C-A770-9E5F4BEC358E}"/>
              </a:ext>
            </a:extLst>
          </p:cNvPr>
          <p:cNvPicPr>
            <a:picLocks noChangeAspect="1"/>
          </p:cNvPicPr>
          <p:nvPr/>
        </p:nvPicPr>
        <p:blipFill rotWithShape="1">
          <a:blip r:embed="rId2">
            <a:extLst>
              <a:ext uri="{28A0092B-C50C-407E-A947-70E740481C1C}">
                <a14:useLocalDpi xmlns:a14="http://schemas.microsoft.com/office/drawing/2010/main" val="0"/>
              </a:ext>
            </a:extLst>
          </a:blip>
          <a:srcRect l="5018" t="9091" r="1828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a:bodyPr>
          <a:lstStyle/>
          <a:p>
            <a:r>
              <a:rPr lang="tr-TR" sz="2800" b="1" dirty="0">
                <a:latin typeface="+mn-lt"/>
              </a:rPr>
              <a:t>İştirakçi Ortakların Katılımı</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4769866" cy="3207258"/>
          </a:xfrm>
        </p:spPr>
        <p:txBody>
          <a:bodyPr anchor="t">
            <a:normAutofit fontScale="92500" lnSpcReduction="10000"/>
          </a:bodyPr>
          <a:lstStyle/>
          <a:p>
            <a:pPr marL="0" indent="0">
              <a:buNone/>
            </a:pPr>
            <a:r>
              <a:rPr lang="tr-TR" sz="1800" dirty="0"/>
              <a:t>İşbirliği Ortaklıkları, projeye resmi olarak katılan kuruluşlara (koordinatör ve ortak kuruluşlar) ek olarak, belirli proje görevlerinin / faaliyetlerinin uygulanmasına katkıda bulunan veya projenin tanıtımını ve sürdürülebilirliğini destekleyen kamu veya özel sektörden diğer ortakları da içerebilir</a:t>
            </a:r>
          </a:p>
          <a:p>
            <a:pPr marL="0" indent="0">
              <a:buNone/>
            </a:pPr>
            <a:r>
              <a:rPr lang="tr-TR" sz="1800" dirty="0"/>
              <a:t>Uygunluk ve sözleşmeye dayalı yönetim açısından, proje ortağı olarak kabul edilmezler ve projenin bir parçası olarak Programdan herhangi bir finansman almazlar. Ancak, ortaklık içindeki rolleri hakkında genel bir bilgi vermek amacıyla projeye ve farklı faaliyetlere katılımlarının proje teklifinde açıkça tanımlanması gerekir.</a:t>
            </a:r>
          </a:p>
        </p:txBody>
      </p:sp>
      <p:pic>
        <p:nvPicPr>
          <p:cNvPr id="11" name="Resim 10">
            <a:extLst>
              <a:ext uri="{FF2B5EF4-FFF2-40B4-BE49-F238E27FC236}">
                <a16:creationId xmlns:a16="http://schemas.microsoft.com/office/drawing/2014/main" id="{7038662D-5227-477F-852C-528953C4A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26" y="6325583"/>
            <a:ext cx="6605238" cy="481905"/>
          </a:xfrm>
          <a:prstGeom prst="rect">
            <a:avLst/>
          </a:prstGeom>
        </p:spPr>
      </p:pic>
    </p:spTree>
    <p:extLst>
      <p:ext uri="{BB962C8B-B14F-4D97-AF65-F5344CB8AC3E}">
        <p14:creationId xmlns:p14="http://schemas.microsoft.com/office/powerpoint/2010/main" val="8411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4377FF92-0C83-404C-A770-9E5F4BEC35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23488" y="483454"/>
            <a:ext cx="8668512" cy="5891101"/>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a:bodyPr>
          <a:lstStyle/>
          <a:p>
            <a:r>
              <a:rPr lang="tr-TR" sz="2800" b="1" dirty="0">
                <a:solidFill>
                  <a:srgbClr val="000000"/>
                </a:solidFill>
              </a:rPr>
              <a:t>Katılımcı kuruluşların sayısı ve profili</a:t>
            </a:r>
            <a:endParaRPr lang="tr-TR" sz="2800" b="1" dirty="0">
              <a:latin typeface="+mn-lt"/>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4769866" cy="3207258"/>
          </a:xfrm>
        </p:spPr>
        <p:txBody>
          <a:bodyPr anchor="t">
            <a:normAutofit/>
          </a:bodyPr>
          <a:lstStyle/>
          <a:p>
            <a:pPr marL="0" indent="0">
              <a:buNone/>
            </a:pPr>
            <a:r>
              <a:rPr lang="tr-TR" sz="1800" dirty="0">
                <a:solidFill>
                  <a:srgbClr val="000000"/>
                </a:solidFill>
              </a:rPr>
              <a:t>Bir İşbirliği Ortaklığı, </a:t>
            </a:r>
            <a:r>
              <a:rPr lang="tr-TR" sz="1800" dirty="0" err="1">
                <a:solidFill>
                  <a:srgbClr val="000000"/>
                </a:solidFill>
              </a:rPr>
              <a:t>ulusötesi</a:t>
            </a:r>
            <a:r>
              <a:rPr lang="tr-TR" sz="1800" dirty="0">
                <a:solidFill>
                  <a:srgbClr val="000000"/>
                </a:solidFill>
              </a:rPr>
              <a:t> bir projedir ve üç farklı Program Ülkesinden en az üç kuruluşu içerir.</a:t>
            </a:r>
          </a:p>
          <a:p>
            <a:pPr marL="0" indent="0">
              <a:buNone/>
            </a:pPr>
            <a:r>
              <a:rPr lang="tr-TR" sz="1800" dirty="0">
                <a:solidFill>
                  <a:srgbClr val="000000"/>
                </a:solidFill>
              </a:rPr>
              <a:t>Ortak sayısında üst sınır bulunmamaktadır. Ancak, </a:t>
            </a:r>
            <a:r>
              <a:rPr lang="tr-TR" sz="1800" dirty="0" err="1">
                <a:solidFill>
                  <a:srgbClr val="000000"/>
                </a:solidFill>
              </a:rPr>
              <a:t>Erasmus</a:t>
            </a:r>
            <a:r>
              <a:rPr lang="tr-TR" sz="1800" dirty="0">
                <a:solidFill>
                  <a:srgbClr val="000000"/>
                </a:solidFill>
              </a:rPr>
              <a:t> + Ulusal Ajanslar tarafından merkezi olmayan düzeyde yönetilen ve birim maliyet finansman modeline dayanan eğitim öğretim ve gençlik alanındaki İşbirliği ortaklığı teklifleri için, proje yönetimi ve uygulama bütçesi maksimum 10 ortakla sınırlıdır.</a:t>
            </a:r>
          </a:p>
        </p:txBody>
      </p:sp>
      <p:pic>
        <p:nvPicPr>
          <p:cNvPr id="11" name="Resim 10">
            <a:extLst>
              <a:ext uri="{FF2B5EF4-FFF2-40B4-BE49-F238E27FC236}">
                <a16:creationId xmlns:a16="http://schemas.microsoft.com/office/drawing/2014/main" id="{7038662D-5227-477F-852C-528953C4A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26" y="6325583"/>
            <a:ext cx="6605238" cy="481905"/>
          </a:xfrm>
          <a:prstGeom prst="rect">
            <a:avLst/>
          </a:prstGeom>
        </p:spPr>
      </p:pic>
    </p:spTree>
    <p:extLst>
      <p:ext uri="{BB962C8B-B14F-4D97-AF65-F5344CB8AC3E}">
        <p14:creationId xmlns:p14="http://schemas.microsoft.com/office/powerpoint/2010/main" val="103281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noFill/>
          <a:ln w="127000" cap="rnd">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4447308" y="591344"/>
            <a:ext cx="6906491" cy="5585619"/>
          </a:xfrm>
        </p:spPr>
        <p:txBody>
          <a:bodyPr anchor="ctr">
            <a:normAutofit/>
          </a:bodyPr>
          <a:lstStyle/>
          <a:p>
            <a:r>
              <a:rPr lang="tr-TR" dirty="0"/>
              <a:t>Tüm katılımcı kuruluşlar hibe başvurusu sırasında tanımlanmalıdır.</a:t>
            </a:r>
          </a:p>
          <a:p>
            <a:r>
              <a:rPr lang="tr-TR" dirty="0"/>
              <a:t>Genel bir kural olarak, İşbirliği Ortaklıkları, Program Ülkelerinde kurulan kuruluşlar arasındaki işbirliğini hedefler. Bununla birlikte, ortak ülkelerden kuruluşlar, katılımları projeye önemli bir katma değer getiriyorsa, ortak olarak (başvuru sahibi olarak değil) dahil edilebilir.</a:t>
            </a:r>
          </a:p>
        </p:txBody>
      </p:sp>
      <p:pic>
        <p:nvPicPr>
          <p:cNvPr id="7" name="Resim 6">
            <a:extLst>
              <a:ext uri="{FF2B5EF4-FFF2-40B4-BE49-F238E27FC236}">
                <a16:creationId xmlns:a16="http://schemas.microsoft.com/office/drawing/2014/main" id="{4BFEF935-A2AA-44FB-99B7-F3A59F267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424" y="6325583"/>
            <a:ext cx="6605238" cy="481905"/>
          </a:xfrm>
          <a:prstGeom prst="rect">
            <a:avLst/>
          </a:prstGeom>
        </p:spPr>
      </p:pic>
    </p:spTree>
    <p:extLst>
      <p:ext uri="{BB962C8B-B14F-4D97-AF65-F5344CB8AC3E}">
        <p14:creationId xmlns:p14="http://schemas.microsoft.com/office/powerpoint/2010/main" val="2130379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81013" y="3752849"/>
            <a:ext cx="3290887" cy="2452687"/>
          </a:xfrm>
        </p:spPr>
        <p:txBody>
          <a:bodyPr anchor="ctr">
            <a:normAutofit/>
          </a:bodyPr>
          <a:lstStyle/>
          <a:p>
            <a:r>
              <a:rPr lang="tr-TR" sz="3600" b="1">
                <a:latin typeface="+mn-lt"/>
              </a:rPr>
              <a:t>Ele alınan öncelikler</a:t>
            </a:r>
          </a:p>
        </p:txBody>
      </p:sp>
      <p:pic>
        <p:nvPicPr>
          <p:cNvPr id="5" name="Resim 4" descr="metin içeren bir resim&#10;&#10;Açıklama otomatik olarak oluşturuldu">
            <a:extLst>
              <a:ext uri="{FF2B5EF4-FFF2-40B4-BE49-F238E27FC236}">
                <a16:creationId xmlns:a16="http://schemas.microsoft.com/office/drawing/2014/main" id="{C799BA4B-439E-4007-BA76-60CC597507E9}"/>
              </a:ext>
            </a:extLst>
          </p:cNvPr>
          <p:cNvPicPr>
            <a:picLocks noChangeAspect="1"/>
          </p:cNvPicPr>
          <p:nvPr/>
        </p:nvPicPr>
        <p:blipFill rotWithShape="1">
          <a:blip r:embed="rId2">
            <a:extLst>
              <a:ext uri="{28A0092B-C50C-407E-A947-70E740481C1C}">
                <a14:useLocalDpi xmlns:a14="http://schemas.microsoft.com/office/drawing/2010/main" val="0"/>
              </a:ext>
            </a:extLst>
          </a:blip>
          <a:srcRect t="27644" b="2676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p:cNvSpPr>
            <a:spLocks noGrp="1"/>
          </p:cNvSpPr>
          <p:nvPr>
            <p:ph idx="1"/>
          </p:nvPr>
        </p:nvSpPr>
        <p:spPr>
          <a:xfrm>
            <a:off x="3068320" y="3752850"/>
            <a:ext cx="8900160" cy="2452687"/>
          </a:xfrm>
        </p:spPr>
        <p:txBody>
          <a:bodyPr anchor="ctr">
            <a:normAutofit fontScale="92500"/>
          </a:bodyPr>
          <a:lstStyle/>
          <a:p>
            <a:pPr marL="0" indent="0">
              <a:buNone/>
            </a:pPr>
            <a:r>
              <a:rPr lang="tr-TR" sz="2000" dirty="0"/>
              <a:t>İşbirliği Ortaklığı projelerinin fonlanabilmesi için ;</a:t>
            </a:r>
          </a:p>
          <a:p>
            <a:r>
              <a:rPr lang="tr-TR" sz="2000" dirty="0"/>
              <a:t>En az bir yatay öncelik ve / veya</a:t>
            </a:r>
          </a:p>
          <a:p>
            <a:r>
              <a:rPr lang="tr-TR" sz="2000" dirty="0"/>
              <a:t>Eğitim, gençlik ve spor alanlarına özel en az bir önceliğe odaklanması gerekmektedir.</a:t>
            </a:r>
          </a:p>
          <a:p>
            <a:r>
              <a:rPr lang="tr-TR" sz="2000" dirty="0"/>
              <a:t>Ulusal </a:t>
            </a:r>
            <a:r>
              <a:rPr lang="tr-TR" sz="2000" dirty="0" err="1"/>
              <a:t>ajanslar,bu</a:t>
            </a:r>
            <a:r>
              <a:rPr lang="tr-TR" sz="2000" dirty="0"/>
              <a:t> öncelikler arasında ulusal bağlamda öne çıkanlara önem verebilirler.</a:t>
            </a:r>
          </a:p>
          <a:p>
            <a:pPr marL="0" indent="0">
              <a:buNone/>
            </a:pPr>
            <a:r>
              <a:rPr lang="tr-TR" sz="2000" dirty="0"/>
              <a:t>Böyle bir </a:t>
            </a:r>
            <a:r>
              <a:rPr lang="tr-TR" sz="2000" dirty="0" err="1"/>
              <a:t>durumda,Ulusal</a:t>
            </a:r>
            <a:r>
              <a:rPr lang="tr-TR" sz="2000" dirty="0"/>
              <a:t> ajanslar bunu </a:t>
            </a:r>
            <a:r>
              <a:rPr lang="tr-TR" sz="2000" dirty="0" err="1"/>
              <a:t>websitelerinden</a:t>
            </a:r>
            <a:r>
              <a:rPr lang="tr-TR" sz="2000" dirty="0"/>
              <a:t> başvurular öncesinde duyurmalıdır</a:t>
            </a:r>
          </a:p>
        </p:txBody>
      </p:sp>
      <p:pic>
        <p:nvPicPr>
          <p:cNvPr id="6" name="Resim 5">
            <a:extLst>
              <a:ext uri="{FF2B5EF4-FFF2-40B4-BE49-F238E27FC236}">
                <a16:creationId xmlns:a16="http://schemas.microsoft.com/office/drawing/2014/main" id="{B702EBF9-210B-4D26-A018-C6A3DE348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424" y="6325583"/>
            <a:ext cx="6605238" cy="481905"/>
          </a:xfrm>
          <a:prstGeom prst="rect">
            <a:avLst/>
          </a:prstGeom>
        </p:spPr>
      </p:pic>
    </p:spTree>
    <p:extLst>
      <p:ext uri="{BB962C8B-B14F-4D97-AF65-F5344CB8AC3E}">
        <p14:creationId xmlns:p14="http://schemas.microsoft.com/office/powerpoint/2010/main" val="3145560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kişi, iç mekan, tablo içeren bir resim&#10;&#10;Açıklama otomatik olarak oluşturuldu">
            <a:extLst>
              <a:ext uri="{FF2B5EF4-FFF2-40B4-BE49-F238E27FC236}">
                <a16:creationId xmlns:a16="http://schemas.microsoft.com/office/drawing/2014/main" id="{3AC0E968-B910-44D5-87A1-01D09B79A669}"/>
              </a:ext>
            </a:extLst>
          </p:cNvPr>
          <p:cNvPicPr>
            <a:picLocks noChangeAspect="1"/>
          </p:cNvPicPr>
          <p:nvPr/>
        </p:nvPicPr>
        <p:blipFill rotWithShape="1">
          <a:blip r:embed="rId2">
            <a:extLst>
              <a:ext uri="{28A0092B-C50C-407E-A947-70E740481C1C}">
                <a14:useLocalDpi xmlns:a14="http://schemas.microsoft.com/office/drawing/2010/main" val="0"/>
              </a:ext>
            </a:extLst>
          </a:blip>
          <a:srcRect l="16253" t="9091" r="13939"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a:bodyPr>
          <a:lstStyle/>
          <a:p>
            <a:r>
              <a:rPr lang="tr-TR" sz="2800" b="1" dirty="0">
                <a:latin typeface="+mn-lt"/>
              </a:rPr>
              <a:t>Faaliyetlerin Yeri</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5074666" cy="3207258"/>
          </a:xfrm>
        </p:spPr>
        <p:txBody>
          <a:bodyPr anchor="t">
            <a:normAutofit fontScale="92500" lnSpcReduction="20000"/>
          </a:bodyPr>
          <a:lstStyle/>
          <a:p>
            <a:pPr marL="0" indent="0">
              <a:buNone/>
            </a:pPr>
            <a:r>
              <a:rPr lang="tr-TR" sz="2000" dirty="0"/>
              <a:t>Bir İşbirliği Ortaklığının tüm faaliyetleri, projeye tamamen yada ilişkili katılan kuruluşların ülkelerinde gerçekleştirilmelidir.</a:t>
            </a:r>
          </a:p>
          <a:p>
            <a:pPr marL="0" indent="0">
              <a:buNone/>
            </a:pPr>
            <a:r>
              <a:rPr lang="tr-TR" sz="2000" dirty="0"/>
              <a:t>Ek olarak, projenin hedefleri veya uygulamasıyla ilgili olarak uygun şekilde gerekçelendirilirse:</a:t>
            </a:r>
          </a:p>
          <a:p>
            <a:pPr marL="0" indent="0">
              <a:buNone/>
            </a:pPr>
            <a:r>
              <a:rPr lang="tr-TR" sz="2000" dirty="0"/>
              <a:t>Faaliyetler aynı </a:t>
            </a:r>
            <a:r>
              <a:rPr lang="tr-TR" sz="2000" dirty="0" err="1"/>
              <a:t>zamanda,Projeye</a:t>
            </a:r>
            <a:r>
              <a:rPr lang="tr-TR" sz="2000" dirty="0"/>
              <a:t> katılımcı olmayan Bir Avrupa Birliği Kurumunun ülkesinde de gerçekleştirilebilir.</a:t>
            </a:r>
          </a:p>
          <a:p>
            <a:pPr marL="0" indent="0">
              <a:buNone/>
            </a:pPr>
            <a:r>
              <a:rPr lang="tr-TR" sz="2000" dirty="0"/>
              <a:t>Sonuçların paylaşılması ve tanıtılmasını içeren tematik uluslararası etkinlik / konferans gibi faaliyetler de Program veya Ortak Ülkelerde gerçekleştirilebilir</a:t>
            </a:r>
          </a:p>
        </p:txBody>
      </p:sp>
      <p:pic>
        <p:nvPicPr>
          <p:cNvPr id="13" name="Resim 12">
            <a:extLst>
              <a:ext uri="{FF2B5EF4-FFF2-40B4-BE49-F238E27FC236}">
                <a16:creationId xmlns:a16="http://schemas.microsoft.com/office/drawing/2014/main" id="{949D9D75-BA69-44C2-83F2-F266B108B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26" y="6325583"/>
            <a:ext cx="6605238" cy="481905"/>
          </a:xfrm>
          <a:prstGeom prst="rect">
            <a:avLst/>
          </a:prstGeom>
        </p:spPr>
      </p:pic>
    </p:spTree>
    <p:extLst>
      <p:ext uri="{BB962C8B-B14F-4D97-AF65-F5344CB8AC3E}">
        <p14:creationId xmlns:p14="http://schemas.microsoft.com/office/powerpoint/2010/main" val="3795311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89560" y="856180"/>
            <a:ext cx="4560584" cy="1128068"/>
          </a:xfrm>
        </p:spPr>
        <p:txBody>
          <a:bodyPr anchor="ctr">
            <a:normAutofit/>
          </a:bodyPr>
          <a:lstStyle/>
          <a:p>
            <a:r>
              <a:rPr lang="tr-TR" sz="4000" b="1">
                <a:latin typeface="+mn-lt"/>
              </a:rPr>
              <a:t>Proje Süresi</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a:solidFill>
            <a:srgbClr val="FF0000"/>
          </a:solidFill>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0719" y="2330505"/>
            <a:ext cx="4559425" cy="3979585"/>
          </a:xfrm>
        </p:spPr>
        <p:txBody>
          <a:bodyPr anchor="ctr">
            <a:normAutofit/>
          </a:bodyPr>
          <a:lstStyle/>
          <a:p>
            <a:r>
              <a:rPr lang="tr-TR" sz="2000"/>
              <a:t>12 ile 36 ay arası.</a:t>
            </a:r>
          </a:p>
          <a:p>
            <a:r>
              <a:rPr lang="tr-TR" sz="2000"/>
              <a:t>Süre, projenin hedeflerine ve zaman içinde planlanan faaliyetlerin türüne göre uygulama aşamasında seçilmelidir.</a:t>
            </a:r>
          </a:p>
          <a:p>
            <a:r>
              <a:rPr lang="tr-TR" sz="2000"/>
              <a:t>Bir İşbirliği Ortaklığının süresi, yararlanıcının gerekçeli talebi üzerine ve Ulusal veya Yürütme Ajansının mutabakatıyla, toplam süre 36 ayı geçmemek şartıyla uzatılabilir.</a:t>
            </a:r>
          </a:p>
          <a:p>
            <a:r>
              <a:rPr lang="tr-TR" sz="2000"/>
              <a:t>Böyle bir durumda toplam hibe miktarı değişmeyecektir.</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01039A9A-418F-43B1-9BDE-4EB812DE0CCC}"/>
              </a:ext>
            </a:extLst>
          </p:cNvPr>
          <p:cNvPicPr>
            <a:picLocks noChangeAspect="1"/>
          </p:cNvPicPr>
          <p:nvPr/>
        </p:nvPicPr>
        <p:blipFill rotWithShape="1">
          <a:blip r:embed="rId2">
            <a:extLst>
              <a:ext uri="{28A0092B-C50C-407E-A947-70E740481C1C}">
                <a14:useLocalDpi xmlns:a14="http://schemas.microsoft.com/office/drawing/2010/main" val="0"/>
              </a:ext>
            </a:extLst>
          </a:blip>
          <a:srcRect r="4" b="3065"/>
          <a:stretch/>
        </p:blipFill>
        <p:spPr>
          <a:xfrm>
            <a:off x="5977788" y="799352"/>
            <a:ext cx="5425410" cy="5259296"/>
          </a:xfrm>
          <a:prstGeom prst="rect">
            <a:avLst/>
          </a:prstGeom>
        </p:spPr>
      </p:pic>
      <p:pic>
        <p:nvPicPr>
          <p:cNvPr id="15" name="Resim 14">
            <a:extLst>
              <a:ext uri="{FF2B5EF4-FFF2-40B4-BE49-F238E27FC236}">
                <a16:creationId xmlns:a16="http://schemas.microsoft.com/office/drawing/2014/main" id="{6B8D213E-D3B3-4A91-84B7-25149AA8C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26" y="6325583"/>
            <a:ext cx="6605238" cy="481905"/>
          </a:xfrm>
          <a:prstGeom prst="rect">
            <a:avLst/>
          </a:prstGeom>
        </p:spPr>
      </p:pic>
    </p:spTree>
    <p:extLst>
      <p:ext uri="{BB962C8B-B14F-4D97-AF65-F5344CB8AC3E}">
        <p14:creationId xmlns:p14="http://schemas.microsoft.com/office/powerpoint/2010/main" val="3212429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335595"/>
            <a:ext cx="4977976" cy="1454051"/>
          </a:xfrm>
        </p:spPr>
        <p:txBody>
          <a:bodyPr>
            <a:normAutofit/>
          </a:bodyPr>
          <a:lstStyle/>
          <a:p>
            <a:r>
              <a:rPr lang="tr-TR" b="1" dirty="0">
                <a:solidFill>
                  <a:srgbClr val="000000"/>
                </a:solidFill>
                <a:latin typeface="+mn-lt"/>
              </a:rPr>
              <a:t>Nereye Başvurulur?</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metin içeren bir resim&#10;&#10;Açıklama otomatik olarak oluşturuldu">
            <a:extLst>
              <a:ext uri="{FF2B5EF4-FFF2-40B4-BE49-F238E27FC236}">
                <a16:creationId xmlns:a16="http://schemas.microsoft.com/office/drawing/2014/main" id="{17710985-5DE5-4C2F-A84F-010E5086E74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8644" r="27614"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p:cNvSpPr>
            <a:spLocks noGrp="1"/>
          </p:cNvSpPr>
          <p:nvPr>
            <p:ph idx="1"/>
          </p:nvPr>
        </p:nvSpPr>
        <p:spPr>
          <a:xfrm>
            <a:off x="6094105" y="1974642"/>
            <a:ext cx="5614875" cy="4080403"/>
          </a:xfrm>
        </p:spPr>
        <p:txBody>
          <a:bodyPr anchor="ctr">
            <a:normAutofit fontScale="92500" lnSpcReduction="20000"/>
          </a:bodyPr>
          <a:lstStyle/>
          <a:p>
            <a:pPr marL="0" indent="0">
              <a:buNone/>
            </a:pPr>
            <a:r>
              <a:rPr lang="tr-TR" sz="2000" b="1" dirty="0">
                <a:solidFill>
                  <a:srgbClr val="000000"/>
                </a:solidFill>
              </a:rPr>
              <a:t>Eğitim, öğretim ve gençlik alanlarındaki Ortaklıklar için;</a:t>
            </a:r>
          </a:p>
          <a:p>
            <a:r>
              <a:rPr lang="tr-TR" sz="2000" dirty="0">
                <a:solidFill>
                  <a:srgbClr val="000000"/>
                </a:solidFill>
              </a:rPr>
              <a:t>Bu alanlarda çalışan, ancak Avrupa STK'ları olmayan kuruluşlar başvuran kuruluşun bulunduğu ülkenin Ulusal Ajansına,</a:t>
            </a:r>
          </a:p>
          <a:p>
            <a:r>
              <a:rPr lang="tr-TR" sz="2000" dirty="0">
                <a:solidFill>
                  <a:srgbClr val="000000"/>
                </a:solidFill>
              </a:rPr>
              <a:t>Bir Avrupa STK tarafından sunulan spor alanındaki Ortaklıklar ve eğitim, öğretim ve gençlik alanlarındaki Ortaklıklar ,aşağıdaki çağrı kodlarıyla, Brüksel Eğitim, Görsel-İşitsel ve Kültürel Yürütme Ajansına başvuru yapacaklardır</a:t>
            </a:r>
          </a:p>
          <a:p>
            <a:pPr marL="0" indent="0">
              <a:buNone/>
            </a:pPr>
            <a:r>
              <a:rPr lang="tr-TR" sz="2000" dirty="0">
                <a:solidFill>
                  <a:srgbClr val="000000"/>
                </a:solidFill>
              </a:rPr>
              <a:t>-  Spor - Çağrı Kimliği: ERASMUS-SPORT-2021-SCP</a:t>
            </a:r>
          </a:p>
          <a:p>
            <a:pPr>
              <a:buFontTx/>
              <a:buChar char="-"/>
            </a:pPr>
            <a:r>
              <a:rPr lang="tr-TR" sz="2000" dirty="0">
                <a:solidFill>
                  <a:srgbClr val="000000"/>
                </a:solidFill>
              </a:rPr>
              <a:t>Avrupa STK'ları - Çağrı Kimliği: ERASMUS-EDU-2021-PCOOP-ENGO</a:t>
            </a:r>
          </a:p>
          <a:p>
            <a:pPr marL="0" indent="0">
              <a:buNone/>
            </a:pPr>
            <a:r>
              <a:rPr lang="tr-TR" sz="2000" dirty="0">
                <a:solidFill>
                  <a:srgbClr val="000000"/>
                </a:solidFill>
              </a:rPr>
              <a:t>Her iki durumda da, aynı ortakların bulunduğu konsorsiyum aynı başvuru döneminde yalnızca bir başvuru yapabilirler</a:t>
            </a:r>
          </a:p>
          <a:p>
            <a:pPr>
              <a:buFontTx/>
              <a:buChar char="-"/>
            </a:pPr>
            <a:endParaRPr lang="tr-TR" sz="2000" dirty="0">
              <a:solidFill>
                <a:srgbClr val="000000"/>
              </a:solidFill>
            </a:endParaRPr>
          </a:p>
        </p:txBody>
      </p:sp>
      <p:pic>
        <p:nvPicPr>
          <p:cNvPr id="9" name="Resim 8">
            <a:extLst>
              <a:ext uri="{FF2B5EF4-FFF2-40B4-BE49-F238E27FC236}">
                <a16:creationId xmlns:a16="http://schemas.microsoft.com/office/drawing/2014/main" id="{51262FB7-1A2E-4E4F-B658-832E3C062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942" y="6325583"/>
            <a:ext cx="6605238" cy="481905"/>
          </a:xfrm>
          <a:prstGeom prst="rect">
            <a:avLst/>
          </a:prstGeom>
        </p:spPr>
      </p:pic>
    </p:spTree>
    <p:extLst>
      <p:ext uri="{BB962C8B-B14F-4D97-AF65-F5344CB8AC3E}">
        <p14:creationId xmlns:p14="http://schemas.microsoft.com/office/powerpoint/2010/main" val="1613511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297762" y="329184"/>
            <a:ext cx="6251110" cy="1783080"/>
          </a:xfrm>
        </p:spPr>
        <p:txBody>
          <a:bodyPr anchor="b">
            <a:normAutofit/>
          </a:bodyPr>
          <a:lstStyle/>
          <a:p>
            <a:r>
              <a:rPr lang="tr-TR" sz="5400" b="1">
                <a:latin typeface="+mn-lt"/>
              </a:rPr>
              <a:t>Ne zaman Başvurulur?</a:t>
            </a:r>
          </a:p>
        </p:txBody>
      </p:sp>
      <p:pic>
        <p:nvPicPr>
          <p:cNvPr id="5" name="Resim 4" descr="duvar, kırmızı, iç mekan, saat içeren bir resim&#10;&#10;Açıklama otomatik olarak oluşturuldu">
            <a:extLst>
              <a:ext uri="{FF2B5EF4-FFF2-40B4-BE49-F238E27FC236}">
                <a16:creationId xmlns:a16="http://schemas.microsoft.com/office/drawing/2014/main" id="{14AED964-899E-458D-8B33-D72A778AFB0B}"/>
              </a:ext>
            </a:extLst>
          </p:cNvPr>
          <p:cNvPicPr>
            <a:picLocks noChangeAspect="1"/>
          </p:cNvPicPr>
          <p:nvPr/>
        </p:nvPicPr>
        <p:blipFill rotWithShape="1">
          <a:blip r:embed="rId2">
            <a:extLst>
              <a:ext uri="{28A0092B-C50C-407E-A947-70E740481C1C}">
                <a14:useLocalDpi xmlns:a14="http://schemas.microsoft.com/office/drawing/2010/main" val="0"/>
              </a:ext>
            </a:extLst>
          </a:blip>
          <a:srcRect l="8734" r="4610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0000"/>
          </a:solidFill>
          <a:ln w="44450" cap="rnd">
            <a:solidFill>
              <a:srgbClr val="FF0000"/>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297762" y="2706624"/>
            <a:ext cx="6251110" cy="3483864"/>
          </a:xfrm>
        </p:spPr>
        <p:txBody>
          <a:bodyPr>
            <a:normAutofit/>
          </a:bodyPr>
          <a:lstStyle/>
          <a:p>
            <a:pPr>
              <a:buFont typeface="Wingdings" panose="05000000000000000000" pitchFamily="2" charset="2"/>
              <a:buChar char="Ø"/>
            </a:pPr>
            <a:r>
              <a:rPr lang="tr-TR" sz="1700" b="1"/>
              <a:t>Avrupa STK'ları haricinde, bu alanlardaki herhangi bir kuruluş tarafından sunulan Eğitim, Öğretim ve Gençlik alanlarındaki Ortaklıklar için</a:t>
            </a:r>
            <a:r>
              <a:rPr lang="tr-TR" sz="1700"/>
              <a:t>:</a:t>
            </a:r>
          </a:p>
          <a:p>
            <a:r>
              <a:rPr lang="tr-TR" sz="1700"/>
              <a:t>Başvuru sahipleri; aynı yılın 1 Kasım ve ertesi yıl 28 Şubatı arasında başlayan projeler için 20 Mayıs 12:00:00 (Brüksel saati)</a:t>
            </a:r>
          </a:p>
          <a:p>
            <a:pPr>
              <a:buFont typeface="Wingdings" panose="05000000000000000000" pitchFamily="2" charset="2"/>
              <a:buChar char="Ø"/>
            </a:pPr>
            <a:r>
              <a:rPr lang="tr-TR" sz="1700" b="1"/>
              <a:t>Avrupa STK'ları haricinde, bu alandaki herhangi bir kuruluş tarafından sunulan GENÇLİK alanındaki Ortaklıklar için</a:t>
            </a:r>
            <a:r>
              <a:rPr lang="tr-TR" sz="1700"/>
              <a:t>:</a:t>
            </a:r>
          </a:p>
          <a:p>
            <a:pPr>
              <a:buFont typeface="Wingdings" panose="05000000000000000000" pitchFamily="2" charset="2"/>
              <a:buChar char="Ø"/>
            </a:pPr>
            <a:r>
              <a:rPr lang="tr-TR" sz="1700"/>
              <a:t>Ek Başvuru:</a:t>
            </a:r>
          </a:p>
          <a:p>
            <a:pPr marL="0" indent="0">
              <a:buNone/>
            </a:pPr>
            <a:r>
              <a:rPr lang="tr-TR" sz="1700"/>
              <a:t> Ulusal Ajanslar, ikinci bir başvuru dönemi düzenleyebilir. Bu durumda,ulusal Ajanslar bu olasılık hakkında web siteleri aracılığıyla bilgi vereceklerdir.</a:t>
            </a:r>
          </a:p>
        </p:txBody>
      </p:sp>
      <p:pic>
        <p:nvPicPr>
          <p:cNvPr id="8" name="Resim 7">
            <a:extLst>
              <a:ext uri="{FF2B5EF4-FFF2-40B4-BE49-F238E27FC236}">
                <a16:creationId xmlns:a16="http://schemas.microsoft.com/office/drawing/2014/main" id="{F3E6D30C-B7E8-4516-8034-9D9746D96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942" y="6325583"/>
            <a:ext cx="6605238" cy="481905"/>
          </a:xfrm>
          <a:prstGeom prst="rect">
            <a:avLst/>
          </a:prstGeom>
        </p:spPr>
      </p:pic>
    </p:spTree>
    <p:extLst>
      <p:ext uri="{BB962C8B-B14F-4D97-AF65-F5344CB8AC3E}">
        <p14:creationId xmlns:p14="http://schemas.microsoft.com/office/powerpoint/2010/main" val="317474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2EF2C8D0-CD4D-46A2-957A-DAB02C0B3451}"/>
              </a:ext>
            </a:extLst>
          </p:cNvPr>
          <p:cNvPicPr>
            <a:picLocks noChangeAspect="1"/>
          </p:cNvPicPr>
          <p:nvPr/>
        </p:nvPicPr>
        <p:blipFill rotWithShape="1">
          <a:blip r:embed="rId2">
            <a:extLst>
              <a:ext uri="{28A0092B-C50C-407E-A947-70E740481C1C}">
                <a14:useLocalDpi xmlns:a14="http://schemas.microsoft.com/office/drawing/2010/main" val="0"/>
              </a:ext>
            </a:extLst>
          </a:blip>
          <a:srcRect r="18171"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p:cNvSpPr>
            <a:spLocks noGrp="1"/>
          </p:cNvSpPr>
          <p:nvPr>
            <p:ph idx="1"/>
          </p:nvPr>
        </p:nvSpPr>
        <p:spPr>
          <a:xfrm>
            <a:off x="6513788" y="668215"/>
            <a:ext cx="5267904" cy="5508748"/>
          </a:xfrm>
        </p:spPr>
        <p:txBody>
          <a:bodyPr>
            <a:normAutofit fontScale="92500"/>
          </a:bodyPr>
          <a:lstStyle/>
          <a:p>
            <a:pPr marL="0" indent="0">
              <a:buNone/>
            </a:pPr>
            <a:r>
              <a:rPr lang="tr-TR" dirty="0"/>
              <a:t>İkinci bir dönem düzenlenirse, son başvuru tarihi;</a:t>
            </a:r>
          </a:p>
          <a:p>
            <a:r>
              <a:rPr lang="tr-TR" dirty="0"/>
              <a:t>1 Mart - 31 Mayıs tarihleri arasında başlayan projeler için 3 Kasım saat 12:00:00 (Brüksel saati ile)</a:t>
            </a:r>
          </a:p>
          <a:p>
            <a:r>
              <a:rPr lang="tr-TR" b="1" dirty="0"/>
              <a:t>Avrupa STK'ları tarafından sunulan SPOR alanındaki Ortaklıklar ve eğitim, öğretim ve gençlik alanlarındaki Ortaklıklar için:</a:t>
            </a:r>
          </a:p>
          <a:p>
            <a:r>
              <a:rPr lang="tr-TR" dirty="0"/>
              <a:t>Başvuru sahipleri hibe başvurularını 20 Mayıs tarihine kadar sunabilir</a:t>
            </a:r>
          </a:p>
          <a:p>
            <a:pPr marL="0" indent="0">
              <a:buNone/>
            </a:pPr>
            <a:r>
              <a:rPr lang="tr-TR" dirty="0"/>
              <a:t>17:00:00 (Brüksel saati)</a:t>
            </a:r>
          </a:p>
        </p:txBody>
      </p:sp>
      <p:pic>
        <p:nvPicPr>
          <p:cNvPr id="7" name="Resim 6">
            <a:extLst>
              <a:ext uri="{FF2B5EF4-FFF2-40B4-BE49-F238E27FC236}">
                <a16:creationId xmlns:a16="http://schemas.microsoft.com/office/drawing/2014/main" id="{622A2A01-84EE-45BA-BF80-F291FA3AE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942" y="6325583"/>
            <a:ext cx="6605238" cy="481905"/>
          </a:xfrm>
          <a:prstGeom prst="rect">
            <a:avLst/>
          </a:prstGeom>
        </p:spPr>
      </p:pic>
    </p:spTree>
    <p:extLst>
      <p:ext uri="{BB962C8B-B14F-4D97-AF65-F5344CB8AC3E}">
        <p14:creationId xmlns:p14="http://schemas.microsoft.com/office/powerpoint/2010/main" val="52072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rgbClr val="FF0000"/>
              </a:gs>
              <a:gs pos="25000">
                <a:srgbClr val="FF0000"/>
              </a:gs>
              <a:gs pos="94000">
                <a:srgbClr val="FF0000"/>
              </a:gs>
              <a:gs pos="100000">
                <a:srgbClr val="FF000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p:cNvSpPr>
            <a:spLocks noGrp="1"/>
          </p:cNvSpPr>
          <p:nvPr>
            <p:ph type="title"/>
          </p:nvPr>
        </p:nvSpPr>
        <p:spPr>
          <a:xfrm>
            <a:off x="804672" y="802955"/>
            <a:ext cx="5145024" cy="1454051"/>
          </a:xfrm>
        </p:spPr>
        <p:txBody>
          <a:bodyPr>
            <a:normAutofit/>
          </a:bodyPr>
          <a:lstStyle/>
          <a:p>
            <a:r>
              <a:rPr lang="tr-TR" sz="4000" dirty="0">
                <a:solidFill>
                  <a:srgbClr val="000000"/>
                </a:solidFill>
              </a:rPr>
              <a:t>Program Öncelikleri</a:t>
            </a:r>
          </a:p>
        </p:txBody>
      </p:sp>
      <p:sp>
        <p:nvSpPr>
          <p:cNvPr id="23"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Resim 6">
            <a:extLst>
              <a:ext uri="{FF2B5EF4-FFF2-40B4-BE49-F238E27FC236}">
                <a16:creationId xmlns:a16="http://schemas.microsoft.com/office/drawing/2014/main" id="{5BF9AC9F-797F-4319-9C1E-4A091FAD7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5" y="6345903"/>
            <a:ext cx="6605238" cy="481905"/>
          </a:xfrm>
          <a:prstGeom prst="rect">
            <a:avLst/>
          </a:prstGeom>
        </p:spPr>
      </p:pic>
      <p:sp>
        <p:nvSpPr>
          <p:cNvPr id="3" name="İçerik Yer Tutucusu 2"/>
          <p:cNvSpPr>
            <a:spLocks noGrp="1"/>
          </p:cNvSpPr>
          <p:nvPr>
            <p:ph idx="1"/>
          </p:nvPr>
        </p:nvSpPr>
        <p:spPr>
          <a:xfrm>
            <a:off x="804672" y="2421682"/>
            <a:ext cx="5145024" cy="3639289"/>
          </a:xfrm>
        </p:spPr>
        <p:txBody>
          <a:bodyPr anchor="ctr">
            <a:normAutofit/>
          </a:bodyPr>
          <a:lstStyle/>
          <a:p>
            <a:pPr marL="0" indent="0">
              <a:buNone/>
            </a:pPr>
            <a:r>
              <a:rPr lang="tr-TR" sz="1900" b="1">
                <a:solidFill>
                  <a:srgbClr val="000000"/>
                </a:solidFill>
              </a:rPr>
              <a:t>Eğitim, öğretim, gençlik ve sporun tüm alanlarında kapsayıcılık ve çeşitlilik;</a:t>
            </a:r>
          </a:p>
          <a:p>
            <a:endParaRPr lang="tr-TR" sz="1900">
              <a:solidFill>
                <a:srgbClr val="000000"/>
              </a:solidFill>
            </a:endParaRPr>
          </a:p>
          <a:p>
            <a:pPr marL="0" indent="0">
              <a:buNone/>
            </a:pPr>
            <a:r>
              <a:rPr lang="tr-TR" sz="1900">
                <a:solidFill>
                  <a:srgbClr val="000000"/>
                </a:solidFill>
              </a:rPr>
              <a:t>Program, sosyal içermeyi teşvik eden ve daha az fırsata sahip insanlara ulaşımı iyileştirmeyi amaçlayan projeleri destekleyecektir,</a:t>
            </a:r>
          </a:p>
          <a:p>
            <a:pPr marL="0" indent="0">
              <a:buNone/>
            </a:pPr>
            <a:r>
              <a:rPr lang="tr-TR" sz="1900">
                <a:solidFill>
                  <a:srgbClr val="000000"/>
                </a:solidFill>
              </a:rPr>
              <a:t>Engelliler ve göçmen geçmişe sahip kişiler , kırsal ve uzak bölgelerde yaşayanlar, sosyo-ekonomik zorluklarla karşılaşan kişiler veya cinsiyet, ırk veya etnik köken, din veya inanç, yaş veya cinsel yönelim ya da engelliliğe dayalı diğer potansiyel ayrımcılığa maruz kalanlar olabilir</a:t>
            </a:r>
          </a:p>
        </p:txBody>
      </p:sp>
      <p:sp>
        <p:nvSpPr>
          <p:cNvPr id="25"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blipFill dpi="0" rotWithShape="1">
            <a:blip r:embed="rId4"/>
            <a:srcRect/>
            <a:stretch>
              <a:fillRect/>
            </a:stretch>
          </a:blip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18295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metin, oda, kumarhane, sahne içeren bir resim&#10;&#10;Açıklama otomatik olarak oluşturuldu">
            <a:extLst>
              <a:ext uri="{FF2B5EF4-FFF2-40B4-BE49-F238E27FC236}">
                <a16:creationId xmlns:a16="http://schemas.microsoft.com/office/drawing/2014/main" id="{26D6A928-A221-428C-9B37-C1885D009EDF}"/>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1482" r="26282" b="-1"/>
          <a:stretch/>
        </p:blipFill>
        <p:spPr>
          <a:xfrm>
            <a:off x="5797543" y="10"/>
            <a:ext cx="6394152" cy="6857990"/>
          </a:xfrm>
          <a:prstGeom prst="rect">
            <a:avLst/>
          </a:prstGeom>
        </p:spPr>
      </p:pic>
      <p:pic>
        <p:nvPicPr>
          <p:cNvPr id="18"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Unvan 1"/>
          <p:cNvSpPr>
            <a:spLocks noGrp="1"/>
          </p:cNvSpPr>
          <p:nvPr>
            <p:ph type="title"/>
          </p:nvPr>
        </p:nvSpPr>
        <p:spPr>
          <a:xfrm>
            <a:off x="804998" y="798445"/>
            <a:ext cx="4803636" cy="1311664"/>
          </a:xfrm>
        </p:spPr>
        <p:txBody>
          <a:bodyPr>
            <a:normAutofit/>
          </a:bodyPr>
          <a:lstStyle/>
          <a:p>
            <a:r>
              <a:rPr lang="tr-TR" sz="3100" b="1" dirty="0">
                <a:solidFill>
                  <a:srgbClr val="000000"/>
                </a:solidFill>
                <a:latin typeface="+mn-lt"/>
              </a:rPr>
              <a:t>Uygun öğrenim, öğretme ve eğitim faaliyetleri nelerdir?</a:t>
            </a:r>
          </a:p>
        </p:txBody>
      </p:sp>
      <p:sp>
        <p:nvSpPr>
          <p:cNvPr id="3" name="İçerik Yer Tutucusu 2"/>
          <p:cNvSpPr>
            <a:spLocks noGrp="1"/>
          </p:cNvSpPr>
          <p:nvPr>
            <p:ph idx="1"/>
          </p:nvPr>
        </p:nvSpPr>
        <p:spPr>
          <a:xfrm>
            <a:off x="285751" y="2272143"/>
            <a:ext cx="6153150" cy="3788830"/>
          </a:xfrm>
        </p:spPr>
        <p:txBody>
          <a:bodyPr anchor="ctr">
            <a:normAutofit lnSpcReduction="10000"/>
          </a:bodyPr>
          <a:lstStyle/>
          <a:p>
            <a:pPr marL="0" indent="0">
              <a:buNone/>
            </a:pPr>
            <a:r>
              <a:rPr lang="tr-TR" sz="2400" dirty="0">
                <a:solidFill>
                  <a:srgbClr val="000000"/>
                </a:solidFill>
              </a:rPr>
              <a:t>Ortaklık, projenin uygulanmasını ve proje hedeflerine ulaşılmasını desteklemek için personel, gençlik çalışanları, öğrenciler ve gençler için öğrenme, öğretme ve eğitim faaliyetleri düzenleyebilir.</a:t>
            </a:r>
          </a:p>
          <a:p>
            <a:pPr marL="0" indent="0">
              <a:buNone/>
            </a:pPr>
            <a:r>
              <a:rPr lang="tr-TR" sz="2400" dirty="0">
                <a:solidFill>
                  <a:srgbClr val="000000"/>
                </a:solidFill>
              </a:rPr>
              <a:t>Öğrenme, öğretme ve eğitim faaliyetleri proje ile ilgili herhangi bir biçimde olabilir ve tek tek veya grup olarak birden fazla katılımcıyı içerebilir. Önerilen faaliyetlerdeki katılımcıların formatı, amacı ve türü ve sayısı proje başvurusunun bir parçası olarak açıklanacak ve gerekçelendirilecektir.</a:t>
            </a:r>
          </a:p>
        </p:txBody>
      </p:sp>
      <p:pic>
        <p:nvPicPr>
          <p:cNvPr id="19" name="Resim 18">
            <a:extLst>
              <a:ext uri="{FF2B5EF4-FFF2-40B4-BE49-F238E27FC236}">
                <a16:creationId xmlns:a16="http://schemas.microsoft.com/office/drawing/2014/main" id="{04F44536-4FDF-42D7-8376-2FD68BC4C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26" y="6325583"/>
            <a:ext cx="6605238" cy="481905"/>
          </a:xfrm>
          <a:prstGeom prst="rect">
            <a:avLst/>
          </a:prstGeom>
        </p:spPr>
      </p:pic>
    </p:spTree>
    <p:extLst>
      <p:ext uri="{BB962C8B-B14F-4D97-AF65-F5344CB8AC3E}">
        <p14:creationId xmlns:p14="http://schemas.microsoft.com/office/powerpoint/2010/main" val="2330361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136398" y="457201"/>
            <a:ext cx="10117810" cy="1150470"/>
          </a:xfrm>
        </p:spPr>
        <p:txBody>
          <a:bodyPr anchor="b">
            <a:normAutofit/>
          </a:bodyPr>
          <a:lstStyle/>
          <a:p>
            <a:r>
              <a:rPr lang="tr-TR" sz="3700" b="1">
                <a:latin typeface="+mn-lt"/>
              </a:rPr>
              <a:t>Öğrenme, öğretme ve eğitim faaliyetlerinde uygun katılımcılar kimdir?</a:t>
            </a:r>
          </a:p>
        </p:txBody>
      </p:sp>
      <p:sp>
        <p:nvSpPr>
          <p:cNvPr id="3" name="İçerik Yer Tutucusu 2"/>
          <p:cNvSpPr>
            <a:spLocks noGrp="1"/>
          </p:cNvSpPr>
          <p:nvPr>
            <p:ph idx="1"/>
          </p:nvPr>
        </p:nvSpPr>
        <p:spPr>
          <a:xfrm>
            <a:off x="1150286" y="1980775"/>
            <a:ext cx="6001836" cy="3632824"/>
          </a:xfrm>
        </p:spPr>
        <p:txBody>
          <a:bodyPr anchor="t">
            <a:normAutofit/>
          </a:bodyPr>
          <a:lstStyle/>
          <a:p>
            <a:pPr>
              <a:buFont typeface="Wingdings" panose="05000000000000000000" pitchFamily="2" charset="2"/>
              <a:buChar char="Ø"/>
            </a:pPr>
            <a:r>
              <a:rPr lang="tr-TR" sz="1700"/>
              <a:t>Profesörler, öğretmenler, eğitmenler gibi eğitim personeli ve ortak kuruluşlarda çalışan eğitim personeli olmayan kişiler(okul müfettişleri, okul danışmanları, pedagojik danışmanlar, psikologlar vb.)</a:t>
            </a:r>
          </a:p>
          <a:p>
            <a:pPr>
              <a:buFont typeface="Wingdings" panose="05000000000000000000" pitchFamily="2" charset="2"/>
              <a:buChar char="Ø"/>
            </a:pPr>
            <a:r>
              <a:rPr lang="tr-TR" sz="1700"/>
              <a:t>Gençlik çalışanları;</a:t>
            </a:r>
          </a:p>
          <a:p>
            <a:pPr>
              <a:buFont typeface="Wingdings" panose="05000000000000000000" pitchFamily="2" charset="2"/>
              <a:buChar char="Ø"/>
            </a:pPr>
            <a:r>
              <a:rPr lang="tr-TR" sz="1700"/>
              <a:t>Ortak olmayan kuruluşlardan davet edilen öğretmenler ve uzmanlar;</a:t>
            </a:r>
          </a:p>
          <a:p>
            <a:pPr>
              <a:buFont typeface="Wingdings" panose="05000000000000000000" pitchFamily="2" charset="2"/>
              <a:buChar char="Ø"/>
            </a:pPr>
            <a:r>
              <a:rPr lang="tr-TR" sz="1700"/>
              <a:t>Ortak kuruluşlardan çıraklar, MÖE öğrencileri, yüksek öğretim öğrencileri, yetişkin öğreniciler ve okul öğrencileri;</a:t>
            </a:r>
          </a:p>
          <a:p>
            <a:pPr>
              <a:buFont typeface="Wingdings" panose="05000000000000000000" pitchFamily="2" charset="2"/>
              <a:buChar char="Ø"/>
            </a:pPr>
            <a:r>
              <a:rPr lang="tr-TR" sz="1700"/>
              <a:t>Ortak kuruluşların ülkelerinden gençler.</a:t>
            </a:r>
          </a:p>
          <a:p>
            <a:pPr>
              <a:buFont typeface="Wingdings" panose="05000000000000000000" pitchFamily="2" charset="2"/>
              <a:buChar char="Ø"/>
            </a:pPr>
            <a:r>
              <a:rPr lang="tr-TR" sz="1700"/>
              <a:t>Koçlar, yöneticiler veya eğitmenler gibi spor personeli; sporcular; hakemler</a:t>
            </a:r>
          </a:p>
        </p:txBody>
      </p:sp>
      <p:pic>
        <p:nvPicPr>
          <p:cNvPr id="5" name="Resim 4" descr="kişi, iç mekan, grup, oda içeren bir resim&#10;&#10;Açıklama otomatik olarak oluşturuldu">
            <a:extLst>
              <a:ext uri="{FF2B5EF4-FFF2-40B4-BE49-F238E27FC236}">
                <a16:creationId xmlns:a16="http://schemas.microsoft.com/office/drawing/2014/main" id="{8BF96073-000D-48B3-8DF8-183B0A3CDD2A}"/>
              </a:ext>
            </a:extLst>
          </p:cNvPr>
          <p:cNvPicPr>
            <a:picLocks noChangeAspect="1"/>
          </p:cNvPicPr>
          <p:nvPr/>
        </p:nvPicPr>
        <p:blipFill rotWithShape="1">
          <a:blip r:embed="rId2">
            <a:extLst>
              <a:ext uri="{28A0092B-C50C-407E-A947-70E740481C1C}">
                <a14:useLocalDpi xmlns:a14="http://schemas.microsoft.com/office/drawing/2010/main" val="0"/>
              </a:ext>
            </a:extLst>
          </a:blip>
          <a:srcRect l="20469" r="25354" b="-1"/>
          <a:stretch/>
        </p:blipFill>
        <p:spPr>
          <a:xfrm>
            <a:off x="7646838" y="1980775"/>
            <a:ext cx="3748858" cy="3632824"/>
          </a:xfrm>
          <a:prstGeom prst="rect">
            <a:avLst/>
          </a:prstGeom>
        </p:spPr>
      </p:pic>
      <p:sp>
        <p:nvSpPr>
          <p:cNvPr id="12" name="Rectangle 1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100000">
                <a:srgbClr val="FF0000"/>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a:extLst>
              <a:ext uri="{FF2B5EF4-FFF2-40B4-BE49-F238E27FC236}">
                <a16:creationId xmlns:a16="http://schemas.microsoft.com/office/drawing/2014/main" id="{4915D366-0D4D-425B-9D77-126949B67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00" y="5626150"/>
            <a:ext cx="6605238" cy="481905"/>
          </a:xfrm>
          <a:prstGeom prst="rect">
            <a:avLst/>
          </a:prstGeom>
        </p:spPr>
      </p:pic>
    </p:spTree>
    <p:extLst>
      <p:ext uri="{BB962C8B-B14F-4D97-AF65-F5344CB8AC3E}">
        <p14:creationId xmlns:p14="http://schemas.microsoft.com/office/powerpoint/2010/main" val="156967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0080" y="325369"/>
            <a:ext cx="4368602" cy="1956841"/>
          </a:xfrm>
        </p:spPr>
        <p:txBody>
          <a:bodyPr anchor="b">
            <a:normAutofit/>
          </a:bodyPr>
          <a:lstStyle/>
          <a:p>
            <a:r>
              <a:rPr lang="tr-TR" sz="5000" b="1"/>
              <a:t>Bir İşbirliği Ortaklığı projesi</a:t>
            </a:r>
            <a:r>
              <a:rPr lang="tr-TR" sz="5000"/>
              <a: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rgbClr val="FF0000"/>
          </a:solidFill>
          <a:ln w="44450" cap="rnd">
            <a:solidFill>
              <a:srgbClr val="FF0000"/>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40080" y="2872899"/>
            <a:ext cx="4243589" cy="3320668"/>
          </a:xfrm>
        </p:spPr>
        <p:txBody>
          <a:bodyPr>
            <a:normAutofit/>
          </a:bodyPr>
          <a:lstStyle/>
          <a:p>
            <a:pPr marL="0" indent="0">
              <a:buNone/>
            </a:pPr>
            <a:r>
              <a:rPr lang="tr-TR" sz="2200"/>
              <a:t>Proje teklifi finansman için seçilmeden önce başlayan dört aşamadan oluşur: planlama, hazırlık, uygulama ve takip. </a:t>
            </a:r>
          </a:p>
          <a:p>
            <a:pPr marL="0" indent="0">
              <a:buNone/>
            </a:pPr>
            <a:r>
              <a:rPr lang="tr-TR" sz="2200"/>
              <a:t>Faaliyetlere katılan katılımcı kuruluşlar ve katılımcılar tüm bu aşamalarda aktif rol almalı ve böylece öğrenme deneyimlerini geliştirmelidir.</a:t>
            </a:r>
          </a:p>
        </p:txBody>
      </p:sp>
      <p:pic>
        <p:nvPicPr>
          <p:cNvPr id="5" name="Resim 4" descr="kişi, iç mekan, insanlar, bilgisayar içeren bir resim&#10;&#10;Açıklama otomatik olarak oluşturuldu">
            <a:extLst>
              <a:ext uri="{FF2B5EF4-FFF2-40B4-BE49-F238E27FC236}">
                <a16:creationId xmlns:a16="http://schemas.microsoft.com/office/drawing/2014/main" id="{8AA2F906-5296-474A-BBDA-91C653868225}"/>
              </a:ext>
            </a:extLst>
          </p:cNvPr>
          <p:cNvPicPr>
            <a:picLocks noChangeAspect="1"/>
          </p:cNvPicPr>
          <p:nvPr/>
        </p:nvPicPr>
        <p:blipFill rotWithShape="1">
          <a:blip r:embed="rId2">
            <a:extLst>
              <a:ext uri="{28A0092B-C50C-407E-A947-70E740481C1C}">
                <a14:useLocalDpi xmlns:a14="http://schemas.microsoft.com/office/drawing/2010/main" val="0"/>
              </a:ext>
            </a:extLst>
          </a:blip>
          <a:srcRect l="21356" r="1169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Resim 7">
            <a:extLst>
              <a:ext uri="{FF2B5EF4-FFF2-40B4-BE49-F238E27FC236}">
                <a16:creationId xmlns:a16="http://schemas.microsoft.com/office/drawing/2014/main" id="{BD9AD854-6294-42A8-AC80-FBC256DA9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30" y="6325583"/>
            <a:ext cx="5404286" cy="394286"/>
          </a:xfrm>
          <a:prstGeom prst="rect">
            <a:avLst/>
          </a:prstGeom>
        </p:spPr>
      </p:pic>
    </p:spTree>
    <p:extLst>
      <p:ext uri="{BB962C8B-B14F-4D97-AF65-F5344CB8AC3E}">
        <p14:creationId xmlns:p14="http://schemas.microsoft.com/office/powerpoint/2010/main" val="532834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içeren bir resim&#10;&#10;Açıklama otomatik olarak oluşturuldu">
            <a:extLst>
              <a:ext uri="{FF2B5EF4-FFF2-40B4-BE49-F238E27FC236}">
                <a16:creationId xmlns:a16="http://schemas.microsoft.com/office/drawing/2014/main" id="{334799AC-4970-487A-811E-F04825FC6D32}"/>
              </a:ext>
            </a:extLst>
          </p:cNvPr>
          <p:cNvPicPr>
            <a:picLocks noChangeAspect="1"/>
          </p:cNvPicPr>
          <p:nvPr/>
        </p:nvPicPr>
        <p:blipFill rotWithShape="1">
          <a:blip r:embed="rId2">
            <a:extLst>
              <a:ext uri="{28A0092B-C50C-407E-A947-70E740481C1C}">
                <a14:useLocalDpi xmlns:a14="http://schemas.microsoft.com/office/drawing/2010/main" val="0"/>
              </a:ext>
            </a:extLst>
          </a:blip>
          <a:srcRect t="8997" r="35364" b="9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5867146" cy="3207258"/>
          </a:xfrm>
        </p:spPr>
        <p:txBody>
          <a:bodyPr anchor="t">
            <a:normAutofit fontScale="92500" lnSpcReduction="10000"/>
          </a:bodyPr>
          <a:lstStyle/>
          <a:p>
            <a:r>
              <a:rPr lang="tr-TR" sz="2000" dirty="0"/>
              <a:t>Planlama (ihtiyaçları, hedefleri, proje ve öğrenme çıktılarını, faaliyet formatlarını, programı </a:t>
            </a:r>
            <a:r>
              <a:rPr lang="tr-TR" sz="2000" dirty="0" err="1"/>
              <a:t>vb.tanımlama</a:t>
            </a:r>
            <a:r>
              <a:rPr lang="tr-TR" sz="2000" dirty="0"/>
              <a:t>);</a:t>
            </a:r>
          </a:p>
          <a:p>
            <a:r>
              <a:rPr lang="tr-TR" sz="2000" dirty="0"/>
              <a:t>Hazırlık (faaliyetlerin planlanması, çalışma programının geliştirilmesi, pratik </a:t>
            </a:r>
            <a:r>
              <a:rPr lang="tr-TR" sz="2000" dirty="0" err="1"/>
              <a:t>düzenlemeler,öngörülen</a:t>
            </a:r>
            <a:r>
              <a:rPr lang="tr-TR" sz="2000" dirty="0"/>
              <a:t> faaliyetlerin hedef gruplarının teyidi, ortaklarla anlaşmaların düzenlenmesi vb.);</a:t>
            </a:r>
          </a:p>
          <a:p>
            <a:r>
              <a:rPr lang="tr-TR" sz="2000" dirty="0"/>
              <a:t>Faaliyetlerin uygulanması;</a:t>
            </a:r>
          </a:p>
          <a:p>
            <a:r>
              <a:rPr lang="tr-TR" sz="2000" dirty="0"/>
              <a:t>Takip (faaliyetlerin ve farklı düzeylerdeki etkilerinin değerlendirilmesi, proje sonuçlarının paylaşılması ve kullanılması</a:t>
            </a:r>
          </a:p>
        </p:txBody>
      </p:sp>
      <p:pic>
        <p:nvPicPr>
          <p:cNvPr id="11" name="Resim 10">
            <a:extLst>
              <a:ext uri="{FF2B5EF4-FFF2-40B4-BE49-F238E27FC236}">
                <a16:creationId xmlns:a16="http://schemas.microsoft.com/office/drawing/2014/main" id="{3DC36BE6-FFC0-4821-A390-C64838EB0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30" y="6325583"/>
            <a:ext cx="5404286" cy="394286"/>
          </a:xfrm>
          <a:prstGeom prst="rect">
            <a:avLst/>
          </a:prstGeom>
        </p:spPr>
      </p:pic>
    </p:spTree>
    <p:extLst>
      <p:ext uri="{BB962C8B-B14F-4D97-AF65-F5344CB8AC3E}">
        <p14:creationId xmlns:p14="http://schemas.microsoft.com/office/powerpoint/2010/main" val="3572151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0080" y="532427"/>
            <a:ext cx="10373360" cy="776951"/>
          </a:xfrm>
          <a:solidFill>
            <a:srgbClr val="FF0000"/>
          </a:solidFill>
        </p:spPr>
        <p:txBody>
          <a:bodyPr anchor="b">
            <a:normAutofit/>
          </a:bodyPr>
          <a:lstStyle/>
          <a:p>
            <a:r>
              <a:rPr lang="tr-TR" sz="2800" dirty="0">
                <a:solidFill>
                  <a:schemeClr val="bg1"/>
                </a:solidFill>
                <a:effectLst>
                  <a:outerShdw blurRad="38100" dist="38100" dir="2700000" algn="tl">
                    <a:srgbClr val="000000">
                      <a:alpha val="43137"/>
                    </a:srgbClr>
                  </a:outerShdw>
                </a:effectLst>
              </a:rPr>
              <a:t> Projenizi tasarlarken mutlaka yatay öncelikleri dikkate alın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rgbClr val="FF0000"/>
          </a:solidFill>
          <a:ln w="44450" cap="rnd">
            <a:solidFill>
              <a:srgbClr val="FF0000"/>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233013" y="2715642"/>
            <a:ext cx="5252720" cy="3320668"/>
          </a:xfrm>
        </p:spPr>
        <p:txBody>
          <a:bodyPr>
            <a:normAutofit fontScale="92500" lnSpcReduction="20000"/>
          </a:bodyPr>
          <a:lstStyle/>
          <a:p>
            <a:pPr>
              <a:buFont typeface="Wingdings" panose="05000000000000000000" pitchFamily="2" charset="2"/>
              <a:buChar char="ü"/>
            </a:pPr>
            <a:r>
              <a:rPr lang="tr-TR" sz="2400" dirty="0"/>
              <a:t>Projeler çevre dostu bir şekilde tasarlanmalı ve tüm yönleriyle yeşil uygulamaları içermelidir.</a:t>
            </a:r>
          </a:p>
          <a:p>
            <a:pPr>
              <a:buFont typeface="Wingdings" panose="05000000000000000000" pitchFamily="2" charset="2"/>
              <a:buChar char="ü"/>
            </a:pPr>
            <a:r>
              <a:rPr lang="tr-TR" sz="2400" dirty="0"/>
              <a:t>Kuruluşlar ve katılımcılar, projeyi tasarlarken çevre dostu bir yaklaşıma sahip olmalıdır.</a:t>
            </a:r>
          </a:p>
          <a:p>
            <a:pPr>
              <a:buFont typeface="Wingdings" panose="05000000000000000000" pitchFamily="2" charset="2"/>
              <a:buChar char="ü"/>
            </a:pPr>
            <a:r>
              <a:rPr lang="tr-TR" sz="2400" dirty="0"/>
              <a:t>Projeye dahil olan herkesi çevresel konuları tartışmaya ve öğrenmeye teşvik edilmelidir, </a:t>
            </a:r>
          </a:p>
          <a:p>
            <a:pPr>
              <a:buFont typeface="Wingdings" panose="05000000000000000000" pitchFamily="2" charset="2"/>
              <a:buChar char="ü"/>
            </a:pPr>
            <a:r>
              <a:rPr lang="tr-TR" sz="2400" dirty="0"/>
              <a:t>Kuruluşların ve katılımcıların alternatif, daha yeşil yollar bulmalarına yardımcı olunmalıdır</a:t>
            </a:r>
          </a:p>
          <a:p>
            <a:pPr marL="0" indent="0">
              <a:buNone/>
            </a:pPr>
            <a:endParaRPr lang="tr-TR" sz="2400" dirty="0"/>
          </a:p>
        </p:txBody>
      </p:sp>
      <p:pic>
        <p:nvPicPr>
          <p:cNvPr id="5" name="Resim 4">
            <a:extLst>
              <a:ext uri="{FF2B5EF4-FFF2-40B4-BE49-F238E27FC236}">
                <a16:creationId xmlns:a16="http://schemas.microsoft.com/office/drawing/2014/main" id="{8AA2F906-5296-474A-BBDA-91C6538682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11702" y="1643390"/>
            <a:ext cx="6878775" cy="357123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Resim 7">
            <a:extLst>
              <a:ext uri="{FF2B5EF4-FFF2-40B4-BE49-F238E27FC236}">
                <a16:creationId xmlns:a16="http://schemas.microsoft.com/office/drawing/2014/main" id="{BD9AD854-6294-42A8-AC80-FBC256DA9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30" y="6325583"/>
            <a:ext cx="5404286" cy="394286"/>
          </a:xfrm>
          <a:prstGeom prst="rect">
            <a:avLst/>
          </a:prstGeom>
        </p:spPr>
      </p:pic>
      <p:sp>
        <p:nvSpPr>
          <p:cNvPr id="4" name="Dikdörtgen 3">
            <a:extLst>
              <a:ext uri="{FF2B5EF4-FFF2-40B4-BE49-F238E27FC236}">
                <a16:creationId xmlns:a16="http://schemas.microsoft.com/office/drawing/2014/main" id="{D1896CEF-D9D7-4E1F-A1A4-81BD2BCBC0A6}"/>
              </a:ext>
            </a:extLst>
          </p:cNvPr>
          <p:cNvSpPr/>
          <p:nvPr/>
        </p:nvSpPr>
        <p:spPr>
          <a:xfrm>
            <a:off x="398655" y="1783300"/>
            <a:ext cx="4921436" cy="584775"/>
          </a:xfrm>
          <a:prstGeom prst="rect">
            <a:avLst/>
          </a:prstGeom>
        </p:spPr>
        <p:txBody>
          <a:bodyPr wrap="square">
            <a:spAutoFit/>
          </a:bodyPr>
          <a:lstStyle/>
          <a:p>
            <a:r>
              <a:rPr lang="tr-TR" sz="3200" b="1" dirty="0"/>
              <a:t>Çevresel sürdürülebilirlik</a:t>
            </a:r>
            <a:endParaRPr lang="tr-TR" sz="3200" dirty="0"/>
          </a:p>
        </p:txBody>
      </p:sp>
    </p:spTree>
    <p:extLst>
      <p:ext uri="{BB962C8B-B14F-4D97-AF65-F5344CB8AC3E}">
        <p14:creationId xmlns:p14="http://schemas.microsoft.com/office/powerpoint/2010/main" val="3815025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Autofit/>
          </a:bodyPr>
          <a:lstStyle/>
          <a:p>
            <a:br>
              <a:rPr lang="tr-TR" sz="3200" b="1" dirty="0">
                <a:solidFill>
                  <a:srgbClr val="000000"/>
                </a:solidFill>
                <a:latin typeface="+mn-lt"/>
              </a:rPr>
            </a:br>
            <a:br>
              <a:rPr lang="tr-TR" sz="3200" b="1" dirty="0">
                <a:solidFill>
                  <a:srgbClr val="000000"/>
                </a:solidFill>
                <a:latin typeface="+mn-lt"/>
              </a:rPr>
            </a:br>
            <a:r>
              <a:rPr lang="tr-TR" sz="3200" b="1" dirty="0">
                <a:solidFill>
                  <a:srgbClr val="000000"/>
                </a:solidFill>
                <a:latin typeface="+mn-lt"/>
              </a:rPr>
              <a:t>Kapsayıcılık ve Çeşitlilik</a:t>
            </a:r>
            <a:br>
              <a:rPr lang="tr-TR" sz="3200" b="1" dirty="0">
                <a:solidFill>
                  <a:srgbClr val="000000"/>
                </a:solidFill>
                <a:latin typeface="+mn-lt"/>
              </a:rPr>
            </a:br>
            <a:endParaRPr lang="tr-TR" sz="3200" b="1" dirty="0">
              <a:solidFill>
                <a:srgbClr val="000000"/>
              </a:solidFill>
              <a:latin typeface="+mn-lt"/>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blipFill dpi="0" rotWithShape="1">
            <a:blip r:embed="rId3"/>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4105" y="2177212"/>
            <a:ext cx="5614874" cy="3877833"/>
          </a:xfrm>
        </p:spPr>
        <p:txBody>
          <a:bodyPr anchor="ctr">
            <a:normAutofit/>
          </a:bodyPr>
          <a:lstStyle/>
          <a:p>
            <a:pPr marL="0" indent="0">
              <a:buNone/>
            </a:pPr>
            <a:r>
              <a:rPr lang="tr-TR" sz="2000" dirty="0" err="1">
                <a:solidFill>
                  <a:srgbClr val="000000"/>
                </a:solidFill>
              </a:rPr>
              <a:t>Erasmus</a:t>
            </a:r>
            <a:r>
              <a:rPr lang="tr-TR" sz="2000" dirty="0">
                <a:solidFill>
                  <a:srgbClr val="000000"/>
                </a:solidFill>
              </a:rPr>
              <a:t> + Programı, tüm eylemlerinde eşit fırsatlar ve erişim, kapsayıcılık ve adaleti teşvik etmeyi </a:t>
            </a:r>
            <a:r>
              <a:rPr lang="tr-TR" sz="2000" dirty="0" err="1">
                <a:solidFill>
                  <a:srgbClr val="000000"/>
                </a:solidFill>
              </a:rPr>
              <a:t>amaçlamaktadır.Bu</a:t>
            </a:r>
            <a:r>
              <a:rPr lang="tr-TR" sz="2000" dirty="0">
                <a:solidFill>
                  <a:srgbClr val="000000"/>
                </a:solidFill>
              </a:rPr>
              <a:t> ilkeleri uygulamak için, daha iyi bir sosyal erişimi desteklemek için bir Kapsayıcılık ve Çeşitlilik Stratejisi tasarlanmıştır.</a:t>
            </a:r>
          </a:p>
          <a:p>
            <a:pPr marL="0" indent="0">
              <a:buNone/>
            </a:pPr>
            <a:r>
              <a:rPr lang="tr-TR" sz="2000" dirty="0">
                <a:solidFill>
                  <a:srgbClr val="000000"/>
                </a:solidFill>
              </a:rPr>
              <a:t>Daha farklı geçmişlerden gelen katılımcılar, özellikle daha az fırsata sahip olanlar, Avrupa Birliği Projelerinde katılımda engellerle karşılaşanlar dikkate alınarak erişilebilir ve kapsayıcı proje faaliyetleri tasarlamalıdır:</a:t>
            </a:r>
          </a:p>
          <a:p>
            <a:pPr marL="0" indent="0">
              <a:buNone/>
            </a:pPr>
            <a:r>
              <a:rPr lang="tr-TR" sz="2000" dirty="0">
                <a:solidFill>
                  <a:srgbClr val="000000"/>
                </a:solidFill>
              </a:rPr>
              <a:t>Daha az fırsata sahip katılımcılar tüm süreç boyunca karar verme sürecine dahil edilmelidir</a:t>
            </a:r>
          </a:p>
        </p:txBody>
      </p:sp>
      <p:pic>
        <p:nvPicPr>
          <p:cNvPr id="9" name="Resim 8">
            <a:extLst>
              <a:ext uri="{FF2B5EF4-FFF2-40B4-BE49-F238E27FC236}">
                <a16:creationId xmlns:a16="http://schemas.microsoft.com/office/drawing/2014/main" id="{554DF02D-7596-4175-B176-3C05F752F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843" y="6325583"/>
            <a:ext cx="5404286" cy="394286"/>
          </a:xfrm>
          <a:prstGeom prst="rect">
            <a:avLst/>
          </a:prstGeom>
        </p:spPr>
      </p:pic>
    </p:spTree>
    <p:extLst>
      <p:ext uri="{BB962C8B-B14F-4D97-AF65-F5344CB8AC3E}">
        <p14:creationId xmlns:p14="http://schemas.microsoft.com/office/powerpoint/2010/main" val="78935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r>
              <a:rPr lang="tr-TR" b="1">
                <a:solidFill>
                  <a:srgbClr val="000000"/>
                </a:solidFill>
                <a:latin typeface="+mn-lt"/>
              </a:rPr>
              <a:t>Dijital boyut</a:t>
            </a:r>
            <a:br>
              <a:rPr lang="tr-TR" b="1">
                <a:solidFill>
                  <a:srgbClr val="000000"/>
                </a:solidFill>
                <a:latin typeface="+mn-lt"/>
              </a:rPr>
            </a:br>
            <a:endParaRPr lang="tr-TR" b="1">
              <a:solidFill>
                <a:srgbClr val="000000"/>
              </a:solidFill>
              <a:latin typeface="+mn-lt"/>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blipFill dpi="0" rotWithShape="1">
            <a:blip r:embed="rId3"/>
            <a:srcRect/>
            <a:tile tx="0" ty="0" sx="100000" sy="100000" flip="none" algn="tl"/>
          </a:blip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0574" y="2421682"/>
            <a:ext cx="4977578" cy="3639289"/>
          </a:xfrm>
        </p:spPr>
        <p:txBody>
          <a:bodyPr anchor="ctr">
            <a:normAutofit/>
          </a:bodyPr>
          <a:lstStyle/>
          <a:p>
            <a:pPr marL="0" indent="0">
              <a:buNone/>
            </a:pPr>
            <a:r>
              <a:rPr lang="tr-TR" sz="1700">
                <a:solidFill>
                  <a:srgbClr val="000000"/>
                </a:solidFill>
              </a:rPr>
              <a:t>Sanal ve harmanlanmış öğrenme fırsatlarıyla sanal işbirliği ve deneyimleme, başarılı olmanın anahtarıdır</a:t>
            </a:r>
          </a:p>
          <a:p>
            <a:pPr marL="0" indent="0">
              <a:buNone/>
            </a:pPr>
            <a:r>
              <a:rPr lang="tr-TR" sz="1700">
                <a:solidFill>
                  <a:srgbClr val="000000"/>
                </a:solidFill>
              </a:rPr>
              <a:t>Özellikle, okul eğitimi ve yetişkin eğitimi alanındaki işbirliği ortaklıkları projelerinde eTwinning, school education gateway ve EPALE Platformlarını proje faaliyetleri sırasında ve sonrasında güçlü bir şekilde kullanıma teşvik edilmelidir</a:t>
            </a:r>
          </a:p>
          <a:p>
            <a:pPr marL="0" indent="0">
              <a:buNone/>
            </a:pPr>
            <a:r>
              <a:rPr lang="tr-TR" sz="1700">
                <a:solidFill>
                  <a:srgbClr val="000000"/>
                </a:solidFill>
              </a:rPr>
              <a:t>Gençlik alanındaki projelerde ise, European Youth </a:t>
            </a:r>
            <a:r>
              <a:rPr lang="en-US" sz="1700">
                <a:solidFill>
                  <a:srgbClr val="000000"/>
                </a:solidFill>
              </a:rPr>
              <a:t>Portal and the European Youth Strategy Platform </a:t>
            </a:r>
            <a:r>
              <a:rPr lang="tr-TR" sz="1700">
                <a:solidFill>
                  <a:srgbClr val="000000"/>
                </a:solidFill>
              </a:rPr>
              <a:t>kullanmaya şiddetle teşvik edilmektedir.</a:t>
            </a:r>
          </a:p>
        </p:txBody>
      </p:sp>
      <p:pic>
        <p:nvPicPr>
          <p:cNvPr id="9" name="Resim 8">
            <a:extLst>
              <a:ext uri="{FF2B5EF4-FFF2-40B4-BE49-F238E27FC236}">
                <a16:creationId xmlns:a16="http://schemas.microsoft.com/office/drawing/2014/main" id="{B0E00F5E-C543-4AE0-B644-651EC49A4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843" y="6325583"/>
            <a:ext cx="5404286" cy="394286"/>
          </a:xfrm>
          <a:prstGeom prst="rect">
            <a:avLst/>
          </a:prstGeom>
        </p:spPr>
      </p:pic>
    </p:spTree>
    <p:extLst>
      <p:ext uri="{BB962C8B-B14F-4D97-AF65-F5344CB8AC3E}">
        <p14:creationId xmlns:p14="http://schemas.microsoft.com/office/powerpoint/2010/main" val="1707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br>
              <a:rPr lang="tr-TR" sz="2400" b="1">
                <a:solidFill>
                  <a:srgbClr val="000000"/>
                </a:solidFill>
                <a:latin typeface="+mn-lt"/>
              </a:rPr>
            </a:br>
            <a:br>
              <a:rPr lang="tr-TR" sz="2400" b="1">
                <a:solidFill>
                  <a:srgbClr val="000000"/>
                </a:solidFill>
                <a:latin typeface="+mn-lt"/>
              </a:rPr>
            </a:br>
            <a:r>
              <a:rPr lang="tr-TR" sz="2400" b="1">
                <a:solidFill>
                  <a:srgbClr val="000000"/>
                </a:solidFill>
                <a:latin typeface="+mn-lt"/>
              </a:rPr>
              <a:t>Bütçe Tahsisi</a:t>
            </a:r>
            <a:br>
              <a:rPr lang="tr-TR" sz="2400" b="1">
                <a:solidFill>
                  <a:srgbClr val="000000"/>
                </a:solidFill>
                <a:latin typeface="+mn-lt"/>
              </a:rPr>
            </a:br>
            <a:endParaRPr lang="tr-TR" sz="2400" b="1">
              <a:solidFill>
                <a:srgbClr val="000000"/>
              </a:solidFill>
              <a:latin typeface="+mn-lt"/>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blipFill dpi="0" rotWithShape="1">
            <a:blip r:embed="rId3"/>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0573" y="2072640"/>
            <a:ext cx="5614875" cy="3988331"/>
          </a:xfrm>
        </p:spPr>
        <p:txBody>
          <a:bodyPr anchor="ctr">
            <a:normAutofit fontScale="92500" lnSpcReduction="10000"/>
          </a:bodyPr>
          <a:lstStyle/>
          <a:p>
            <a:pPr marL="0" indent="0">
              <a:buNone/>
            </a:pPr>
            <a:r>
              <a:rPr lang="tr-TR" sz="2000" dirty="0" err="1">
                <a:solidFill>
                  <a:srgbClr val="000000"/>
                </a:solidFill>
              </a:rPr>
              <a:t>Erasmus</a:t>
            </a:r>
            <a:r>
              <a:rPr lang="tr-TR" sz="2000" dirty="0">
                <a:solidFill>
                  <a:srgbClr val="000000"/>
                </a:solidFill>
              </a:rPr>
              <a:t> + Ulusal Ajanslar tarafından yönetilen eğitim, öğretim ve gençlik alanında İşbirliği ortaklıkları başvuruları için;</a:t>
            </a:r>
          </a:p>
          <a:p>
            <a:pPr marL="0" indent="0">
              <a:buNone/>
            </a:pPr>
            <a:r>
              <a:rPr lang="tr-TR" sz="2000" dirty="0">
                <a:solidFill>
                  <a:srgbClr val="000000"/>
                </a:solidFill>
              </a:rPr>
              <a:t>Önerilen finansman modeli, başvuru sahiplerinin üstlenmek istedikleri faaliyetlere ve ulaşmak istedikleri sonuçlara göre seçecekleri bir maliyet kalemleri menüsünden oluşur. Bunlar;</a:t>
            </a:r>
          </a:p>
          <a:p>
            <a:r>
              <a:rPr lang="tr-TR" sz="2000" dirty="0">
                <a:solidFill>
                  <a:srgbClr val="000000"/>
                </a:solidFill>
              </a:rPr>
              <a:t>Proje Yönetimi ve Uygulaması</a:t>
            </a:r>
          </a:p>
          <a:p>
            <a:r>
              <a:rPr lang="tr-TR" sz="2000" dirty="0" err="1">
                <a:solidFill>
                  <a:srgbClr val="000000"/>
                </a:solidFill>
              </a:rPr>
              <a:t>Ulusötesi</a:t>
            </a:r>
            <a:r>
              <a:rPr lang="tr-TR" sz="2000" dirty="0">
                <a:solidFill>
                  <a:srgbClr val="000000"/>
                </a:solidFill>
              </a:rPr>
              <a:t> Toplantılar</a:t>
            </a:r>
          </a:p>
          <a:p>
            <a:r>
              <a:rPr lang="tr-TR" sz="2000" dirty="0">
                <a:solidFill>
                  <a:srgbClr val="000000"/>
                </a:solidFill>
              </a:rPr>
              <a:t>Proje sonuçları</a:t>
            </a:r>
          </a:p>
          <a:p>
            <a:r>
              <a:rPr lang="tr-TR" sz="2000" dirty="0">
                <a:solidFill>
                  <a:srgbClr val="000000"/>
                </a:solidFill>
              </a:rPr>
              <a:t>Yaygınlaştırma </a:t>
            </a:r>
          </a:p>
          <a:p>
            <a:r>
              <a:rPr lang="tr-TR" sz="2000" dirty="0">
                <a:solidFill>
                  <a:srgbClr val="000000"/>
                </a:solidFill>
              </a:rPr>
              <a:t>Öğrenim, öğretme ve eğitim faaliyetleri (proje hedefleri ile uyumlu ise seçilebilir)</a:t>
            </a:r>
          </a:p>
        </p:txBody>
      </p:sp>
      <p:pic>
        <p:nvPicPr>
          <p:cNvPr id="9" name="Resim 8">
            <a:extLst>
              <a:ext uri="{FF2B5EF4-FFF2-40B4-BE49-F238E27FC236}">
                <a16:creationId xmlns:a16="http://schemas.microsoft.com/office/drawing/2014/main" id="{DD81A8DF-CB98-4E80-AF84-AD850550F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843" y="6325583"/>
            <a:ext cx="5404286" cy="394286"/>
          </a:xfrm>
          <a:prstGeom prst="rect">
            <a:avLst/>
          </a:prstGeom>
        </p:spPr>
      </p:pic>
    </p:spTree>
    <p:extLst>
      <p:ext uri="{BB962C8B-B14F-4D97-AF65-F5344CB8AC3E}">
        <p14:creationId xmlns:p14="http://schemas.microsoft.com/office/powerpoint/2010/main" val="1174256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br>
              <a:rPr lang="tr-TR" sz="2400" b="1" dirty="0">
                <a:solidFill>
                  <a:srgbClr val="000000"/>
                </a:solidFill>
                <a:latin typeface="+mn-lt"/>
              </a:rPr>
            </a:br>
            <a:br>
              <a:rPr lang="tr-TR" sz="2400" b="1" dirty="0">
                <a:solidFill>
                  <a:srgbClr val="000000"/>
                </a:solidFill>
                <a:latin typeface="+mn-lt"/>
              </a:rPr>
            </a:br>
            <a:r>
              <a:rPr lang="tr-TR" sz="2400" b="1" dirty="0">
                <a:solidFill>
                  <a:srgbClr val="000000"/>
                </a:solidFill>
                <a:latin typeface="+mn-lt"/>
              </a:rPr>
              <a:t>Bütçe Tahsisi</a:t>
            </a:r>
            <a:br>
              <a:rPr lang="tr-TR" sz="2400" b="1" dirty="0">
                <a:solidFill>
                  <a:srgbClr val="000000"/>
                </a:solidFill>
                <a:latin typeface="+mn-lt"/>
              </a:rPr>
            </a:br>
            <a:endParaRPr lang="tr-TR" sz="2400" b="1" dirty="0">
              <a:solidFill>
                <a:srgbClr val="000000"/>
              </a:solidFill>
              <a:latin typeface="+mn-lt"/>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blipFill dpi="0" rotWithShape="1">
            <a:blip r:embed="rId3"/>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0573" y="2072640"/>
            <a:ext cx="5614875" cy="3988331"/>
          </a:xfrm>
        </p:spPr>
        <p:txBody>
          <a:bodyPr anchor="ctr">
            <a:normAutofit lnSpcReduction="10000"/>
          </a:bodyPr>
          <a:lstStyle/>
          <a:p>
            <a:pPr marL="0" indent="0">
              <a:buNone/>
            </a:pPr>
            <a:r>
              <a:rPr lang="tr-TR" dirty="0"/>
              <a:t>Bunlara ek olarak,</a:t>
            </a:r>
          </a:p>
          <a:p>
            <a:r>
              <a:rPr lang="tr-TR" dirty="0"/>
              <a:t>Proje faaliyetleri / sonuçları ile gerekçelendirilirse, daha az fırsata sahip kişilerin katılımı için istisnai maliyetler karşılanabilir.</a:t>
            </a:r>
          </a:p>
          <a:p>
            <a:r>
              <a:rPr lang="tr-TR" dirty="0"/>
              <a:t>Toplam proje hibesi, minimum 12 ay ve maksimum 36 ay süreli projeler için minimum 100.000 EUR ve maksimum 400.000 EUR olmak üzere değişken bir miktardır.</a:t>
            </a:r>
          </a:p>
        </p:txBody>
      </p:sp>
      <p:pic>
        <p:nvPicPr>
          <p:cNvPr id="9" name="Resim 8">
            <a:extLst>
              <a:ext uri="{FF2B5EF4-FFF2-40B4-BE49-F238E27FC236}">
                <a16:creationId xmlns:a16="http://schemas.microsoft.com/office/drawing/2014/main" id="{DD81A8DF-CB98-4E80-AF84-AD850550F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843" y="6325583"/>
            <a:ext cx="5404286" cy="394286"/>
          </a:xfrm>
          <a:prstGeom prst="rect">
            <a:avLst/>
          </a:prstGeom>
        </p:spPr>
      </p:pic>
    </p:spTree>
    <p:extLst>
      <p:ext uri="{BB962C8B-B14F-4D97-AF65-F5344CB8AC3E}">
        <p14:creationId xmlns:p14="http://schemas.microsoft.com/office/powerpoint/2010/main" val="3963983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a:solidFill>
            <a:srgbClr val="FF0000"/>
          </a:solidFill>
        </p:grpSpPr>
        <p:sp>
          <p:nvSpPr>
            <p:cNvPr id="12"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grpSp>
      <p:pic>
        <p:nvPicPr>
          <p:cNvPr id="10" name="Resim 9">
            <a:extLst>
              <a:ext uri="{FF2B5EF4-FFF2-40B4-BE49-F238E27FC236}">
                <a16:creationId xmlns:a16="http://schemas.microsoft.com/office/drawing/2014/main" id="{402101C1-7C1D-47ED-A97C-92A1622DB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graphicFrame>
        <p:nvGraphicFramePr>
          <p:cNvPr id="11" name="İçerik Yer Tutucusu 3">
            <a:extLst>
              <a:ext uri="{FF2B5EF4-FFF2-40B4-BE49-F238E27FC236}">
                <a16:creationId xmlns:a16="http://schemas.microsoft.com/office/drawing/2014/main" id="{65D4D648-7A1A-4BB6-B168-E0C326E8D3D1}"/>
              </a:ext>
            </a:extLst>
          </p:cNvPr>
          <p:cNvGraphicFramePr>
            <a:graphicFrameLocks noGrp="1"/>
          </p:cNvGraphicFramePr>
          <p:nvPr>
            <p:ph idx="1"/>
            <p:extLst>
              <p:ext uri="{D42A27DB-BD31-4B8C-83A1-F6EECF244321}">
                <p14:modId xmlns:p14="http://schemas.microsoft.com/office/powerpoint/2010/main" val="3937921551"/>
              </p:ext>
            </p:extLst>
          </p:nvPr>
        </p:nvGraphicFramePr>
        <p:xfrm>
          <a:off x="931654" y="1478489"/>
          <a:ext cx="10179168" cy="4337076"/>
        </p:xfrm>
        <a:graphic>
          <a:graphicData uri="http://schemas.openxmlformats.org/drawingml/2006/table">
            <a:tbl>
              <a:tblPr firstRow="1" bandRow="1">
                <a:tableStyleId>{5C22544A-7EE6-4342-B048-85BDC9FD1C3A}</a:tableStyleId>
              </a:tblPr>
              <a:tblGrid>
                <a:gridCol w="3393057">
                  <a:extLst>
                    <a:ext uri="{9D8B030D-6E8A-4147-A177-3AD203B41FA5}">
                      <a16:colId xmlns:a16="http://schemas.microsoft.com/office/drawing/2014/main" val="3650494467"/>
                    </a:ext>
                  </a:extLst>
                </a:gridCol>
                <a:gridCol w="3393057">
                  <a:extLst>
                    <a:ext uri="{9D8B030D-6E8A-4147-A177-3AD203B41FA5}">
                      <a16:colId xmlns:a16="http://schemas.microsoft.com/office/drawing/2014/main" val="2171837527"/>
                    </a:ext>
                  </a:extLst>
                </a:gridCol>
                <a:gridCol w="1696527">
                  <a:extLst>
                    <a:ext uri="{9D8B030D-6E8A-4147-A177-3AD203B41FA5}">
                      <a16:colId xmlns:a16="http://schemas.microsoft.com/office/drawing/2014/main" val="817765709"/>
                    </a:ext>
                  </a:extLst>
                </a:gridCol>
                <a:gridCol w="1696527">
                  <a:extLst>
                    <a:ext uri="{9D8B030D-6E8A-4147-A177-3AD203B41FA5}">
                      <a16:colId xmlns:a16="http://schemas.microsoft.com/office/drawing/2014/main" val="186106507"/>
                    </a:ext>
                  </a:extLst>
                </a:gridCol>
              </a:tblGrid>
              <a:tr h="626333">
                <a:tc>
                  <a:txBody>
                    <a:bodyPr/>
                    <a:lstStyle/>
                    <a:p>
                      <a:r>
                        <a:rPr lang="tr-TR" dirty="0"/>
                        <a:t>Bütçe Kategorisi</a:t>
                      </a:r>
                    </a:p>
                  </a:txBody>
                  <a:tcPr/>
                </a:tc>
                <a:tc>
                  <a:txBody>
                    <a:bodyPr/>
                    <a:lstStyle/>
                    <a:p>
                      <a:r>
                        <a:rPr lang="tr-TR" dirty="0"/>
                        <a:t>Uygun maliyetler ve geçerli kurallar</a:t>
                      </a:r>
                    </a:p>
                  </a:txBody>
                  <a:tcPr/>
                </a:tc>
                <a:tc gridSpan="2">
                  <a:txBody>
                    <a:bodyPr/>
                    <a:lstStyle/>
                    <a:p>
                      <a:pPr algn="ctr"/>
                      <a:r>
                        <a:rPr lang="tr-TR" dirty="0"/>
                        <a:t>Miktar</a:t>
                      </a:r>
                    </a:p>
                  </a:txBody>
                  <a:tcPr/>
                </a:tc>
                <a:tc hMerge="1">
                  <a:txBody>
                    <a:bodyPr/>
                    <a:lstStyle/>
                    <a:p>
                      <a:endParaRPr lang="tr-TR"/>
                    </a:p>
                  </a:txBody>
                  <a:tcPr/>
                </a:tc>
                <a:extLst>
                  <a:ext uri="{0D108BD9-81ED-4DB2-BD59-A6C34878D82A}">
                    <a16:rowId xmlns:a16="http://schemas.microsoft.com/office/drawing/2014/main" val="2231736065"/>
                  </a:ext>
                </a:extLst>
              </a:tr>
              <a:tr h="1848498">
                <a:tc rowSpan="2">
                  <a:txBody>
                    <a:bodyPr/>
                    <a:lstStyle/>
                    <a:p>
                      <a:endParaRPr lang="tr-TR" dirty="0"/>
                    </a:p>
                    <a:p>
                      <a:endParaRPr lang="tr-TR" dirty="0"/>
                    </a:p>
                    <a:p>
                      <a:endParaRPr lang="tr-TR" dirty="0"/>
                    </a:p>
                    <a:p>
                      <a:endParaRPr lang="tr-TR" dirty="0"/>
                    </a:p>
                    <a:p>
                      <a:pPr algn="ctr"/>
                      <a:r>
                        <a:rPr lang="tr-TR" sz="1800" dirty="0"/>
                        <a:t>      </a:t>
                      </a:r>
                      <a:r>
                        <a:rPr lang="tr-TR" sz="1800" b="1" kern="1200" dirty="0">
                          <a:solidFill>
                            <a:schemeClr val="dk1"/>
                          </a:solidFill>
                          <a:latin typeface="+mn-lt"/>
                          <a:ea typeface="+mn-ea"/>
                          <a:cs typeface="+mn-cs"/>
                        </a:rPr>
                        <a:t>Proje Yönetimi ve Uygulaması</a:t>
                      </a:r>
                    </a:p>
                  </a:txBody>
                  <a:tcPr/>
                </a:tc>
                <a:tc rowSpan="2">
                  <a:txBody>
                    <a:bodyPr/>
                    <a:lstStyle/>
                    <a:p>
                      <a:r>
                        <a:rPr lang="tr-TR" sz="1200" dirty="0"/>
                        <a:t>Proje yönetimi (ör. Planlama, finansman,</a:t>
                      </a:r>
                    </a:p>
                    <a:p>
                      <a:r>
                        <a:rPr lang="tr-TR" sz="1200" dirty="0"/>
                        <a:t>ortaklar arasında koordinasyon ve iletişim,</a:t>
                      </a:r>
                    </a:p>
                    <a:p>
                      <a:r>
                        <a:rPr lang="tr-TR" sz="1200" dirty="0"/>
                        <a:t>vb.); küçük ölçekli öğrenme / öğretme / eğitim materyalleri,</a:t>
                      </a:r>
                      <a:r>
                        <a:rPr lang="tr-TR" sz="1200" baseline="0" dirty="0"/>
                        <a:t> </a:t>
                      </a:r>
                      <a:r>
                        <a:rPr lang="tr-TR" sz="1200" dirty="0"/>
                        <a:t>araçlar, yaklaşımlar vb. Sanal işbirliği ve yerel</a:t>
                      </a:r>
                      <a:r>
                        <a:rPr lang="tr-TR" sz="1200" baseline="0" dirty="0"/>
                        <a:t> </a:t>
                      </a:r>
                      <a:r>
                        <a:rPr lang="tr-TR" sz="1200" dirty="0"/>
                        <a:t>proje aktiviteleri (örneğin, sınıf-oda projesi ile çalışmak</a:t>
                      </a:r>
                      <a:r>
                        <a:rPr lang="tr-TR" sz="1200" baseline="0" dirty="0"/>
                        <a:t> </a:t>
                      </a:r>
                      <a:r>
                        <a:rPr lang="tr-TR" sz="1200" dirty="0"/>
                        <a:t>öğrenenler, gençlik çalışması etkinlikleri, organizasyon ve</a:t>
                      </a:r>
                    </a:p>
                    <a:p>
                      <a:r>
                        <a:rPr lang="tr-TR" sz="1200" dirty="0"/>
                        <a:t>öğrenme / eğitim faaliyetlerinin </a:t>
                      </a:r>
                      <a:r>
                        <a:rPr lang="tr-TR" sz="1200" dirty="0" err="1"/>
                        <a:t>mentorluğu</a:t>
                      </a:r>
                      <a:r>
                        <a:rPr lang="tr-TR" sz="1200" dirty="0"/>
                        <a:t>,</a:t>
                      </a:r>
                    </a:p>
                    <a:p>
                      <a:r>
                        <a:rPr lang="tr-TR" sz="1200" dirty="0"/>
                        <a:t>vb.); proje bilgisi, tanıtımı ve paylaşımı</a:t>
                      </a:r>
                    </a:p>
                    <a:p>
                      <a:r>
                        <a:rPr lang="tr-TR" sz="1200" dirty="0"/>
                        <a:t>sonuçlar (ör. broşürler, broşürler, web bilgileri,</a:t>
                      </a:r>
                    </a:p>
                    <a:p>
                      <a:r>
                        <a:rPr lang="tr-TR" sz="1200" dirty="0"/>
                        <a:t>vb.). </a:t>
                      </a:r>
                    </a:p>
                    <a:p>
                      <a:r>
                        <a:rPr lang="tr-TR" sz="1200" dirty="0"/>
                        <a:t>Finansman mekanizması: birim maliyetlere katkı.</a:t>
                      </a:r>
                    </a:p>
                    <a:p>
                      <a:r>
                        <a:rPr lang="tr-TR" sz="1200" dirty="0"/>
                        <a:t>Tahsis kuralı: süresine göre ve</a:t>
                      </a:r>
                      <a:r>
                        <a:rPr lang="tr-TR" sz="1200" baseline="0" dirty="0"/>
                        <a:t> katılımcı kuruluş sayısına göre</a:t>
                      </a:r>
                      <a:endParaRPr lang="tr-TR" sz="1200" dirty="0"/>
                    </a:p>
                    <a:p>
                      <a:endParaRPr lang="tr-TR" sz="1200" dirty="0"/>
                    </a:p>
                  </a:txBody>
                  <a:tcPr/>
                </a:tc>
                <a:tc>
                  <a:txBody>
                    <a:bodyPr/>
                    <a:lstStyle/>
                    <a:p>
                      <a:pPr marL="0" algn="l" defTabSz="914400" rtl="0" eaLnBrk="1" latinLnBrk="0" hangingPunct="1"/>
                      <a:r>
                        <a:rPr lang="tr-TR" sz="1200" kern="1200" dirty="0">
                          <a:solidFill>
                            <a:schemeClr val="dk1"/>
                          </a:solidFill>
                          <a:latin typeface="+mn-lt"/>
                          <a:ea typeface="+mn-ea"/>
                          <a:cs typeface="+mn-cs"/>
                        </a:rPr>
                        <a:t>Koordinatör kuruluşun</a:t>
                      </a:r>
                      <a:r>
                        <a:rPr lang="tr-TR" sz="1200" kern="1200" baseline="0" dirty="0">
                          <a:solidFill>
                            <a:schemeClr val="dk1"/>
                          </a:solidFill>
                          <a:latin typeface="+mn-lt"/>
                          <a:ea typeface="+mn-ea"/>
                          <a:cs typeface="+mn-cs"/>
                        </a:rPr>
                        <a:t> faaliyet giderlerine  katkı </a:t>
                      </a:r>
                    </a:p>
                    <a:p>
                      <a:pPr marL="0" algn="l" defTabSz="914400" rtl="0" eaLnBrk="1" latinLnBrk="0" hangingPunct="1"/>
                      <a:r>
                        <a:rPr lang="tr-TR" sz="1200" kern="1200" baseline="0" dirty="0">
                          <a:solidFill>
                            <a:schemeClr val="dk1"/>
                          </a:solidFill>
                          <a:latin typeface="+mn-lt"/>
                          <a:ea typeface="+mn-ea"/>
                          <a:cs typeface="+mn-cs"/>
                        </a:rPr>
                        <a:t>Aylık 500 EUR</a:t>
                      </a:r>
                    </a:p>
                    <a:p>
                      <a:pPr marL="0" algn="l" defTabSz="914400" rtl="0" eaLnBrk="1" latinLnBrk="0" hangingPunct="1"/>
                      <a:endParaRPr lang="tr-TR" sz="1200" kern="1200" dirty="0">
                        <a:solidFill>
                          <a:schemeClr val="dk1"/>
                        </a:solidFill>
                        <a:latin typeface="+mn-lt"/>
                        <a:ea typeface="+mn-ea"/>
                        <a:cs typeface="+mn-cs"/>
                      </a:endParaRPr>
                    </a:p>
                  </a:txBody>
                  <a:tcPr/>
                </a:tc>
                <a:tc rowSpan="2">
                  <a:txBody>
                    <a:bodyPr/>
                    <a:lstStyle/>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r>
                        <a:rPr lang="tr-TR" sz="1200" kern="1200" dirty="0">
                          <a:solidFill>
                            <a:schemeClr val="dk1"/>
                          </a:solidFill>
                          <a:latin typeface="+mn-lt"/>
                          <a:ea typeface="+mn-ea"/>
                          <a:cs typeface="+mn-cs"/>
                        </a:rPr>
                        <a:t>Maksimum 2750 EUR her ay</a:t>
                      </a:r>
                    </a:p>
                  </a:txBody>
                  <a:tcPr/>
                </a:tc>
                <a:extLst>
                  <a:ext uri="{0D108BD9-81ED-4DB2-BD59-A6C34878D82A}">
                    <a16:rowId xmlns:a16="http://schemas.microsoft.com/office/drawing/2014/main" val="1816656675"/>
                  </a:ext>
                </a:extLst>
              </a:tr>
              <a:tr h="1848498">
                <a:tc vMerge="1">
                  <a:txBody>
                    <a:bodyPr/>
                    <a:lstStyle/>
                    <a:p>
                      <a:endParaRPr lang="tr-TR"/>
                    </a:p>
                  </a:txBody>
                  <a:tcPr/>
                </a:tc>
                <a:tc vMerge="1">
                  <a:txBody>
                    <a:bodyPr/>
                    <a:lstStyle/>
                    <a:p>
                      <a:endParaRPr lang="tr-TR"/>
                    </a:p>
                  </a:txBody>
                  <a:tcPr/>
                </a:tc>
                <a:tc>
                  <a:txBody>
                    <a:bodyPr/>
                    <a:lstStyle/>
                    <a:p>
                      <a:pPr marL="0" algn="l" defTabSz="914400" rtl="0" eaLnBrk="1" latinLnBrk="0" hangingPunct="1"/>
                      <a:r>
                        <a:rPr lang="tr-TR" sz="1200" kern="1200" dirty="0">
                          <a:solidFill>
                            <a:schemeClr val="dk1"/>
                          </a:solidFill>
                          <a:latin typeface="+mn-lt"/>
                          <a:ea typeface="+mn-ea"/>
                          <a:cs typeface="+mn-cs"/>
                        </a:rPr>
                        <a:t>Ortak</a:t>
                      </a:r>
                      <a:r>
                        <a:rPr lang="tr-TR" sz="1200" kern="1200" baseline="0" dirty="0">
                          <a:solidFill>
                            <a:schemeClr val="dk1"/>
                          </a:solidFill>
                          <a:latin typeface="+mn-lt"/>
                          <a:ea typeface="+mn-ea"/>
                          <a:cs typeface="+mn-cs"/>
                        </a:rPr>
                        <a:t> </a:t>
                      </a:r>
                      <a:r>
                        <a:rPr lang="tr-TR" sz="1200" kern="1200" dirty="0">
                          <a:solidFill>
                            <a:schemeClr val="dk1"/>
                          </a:solidFill>
                          <a:latin typeface="+mn-lt"/>
                          <a:ea typeface="+mn-ea"/>
                          <a:cs typeface="+mn-cs"/>
                        </a:rPr>
                        <a:t>kuruluşların</a:t>
                      </a:r>
                      <a:r>
                        <a:rPr lang="tr-TR" sz="1200" kern="1200" baseline="0" dirty="0">
                          <a:solidFill>
                            <a:schemeClr val="dk1"/>
                          </a:solidFill>
                          <a:latin typeface="+mn-lt"/>
                          <a:ea typeface="+mn-ea"/>
                          <a:cs typeface="+mn-cs"/>
                        </a:rPr>
                        <a:t> faaliyet giderlerine  katkı </a:t>
                      </a:r>
                    </a:p>
                    <a:p>
                      <a:pPr marL="0" algn="l" defTabSz="914400" rtl="0" eaLnBrk="1" latinLnBrk="0" hangingPunct="1"/>
                      <a:r>
                        <a:rPr lang="tr-TR" sz="1200" kern="1200" baseline="0" dirty="0">
                          <a:solidFill>
                            <a:schemeClr val="dk1"/>
                          </a:solidFill>
                          <a:latin typeface="+mn-lt"/>
                          <a:ea typeface="+mn-ea"/>
                          <a:cs typeface="+mn-cs"/>
                        </a:rPr>
                        <a:t>Aylık 250 EUR</a:t>
                      </a:r>
                    </a:p>
                    <a:p>
                      <a:pPr marL="0" algn="l" defTabSz="914400" rtl="0" eaLnBrk="1" latinLnBrk="0" hangingPunct="1"/>
                      <a:endParaRPr lang="tr-TR" sz="1200" kern="1200" dirty="0">
                        <a:solidFill>
                          <a:schemeClr val="dk1"/>
                        </a:solidFill>
                        <a:latin typeface="+mn-lt"/>
                        <a:ea typeface="+mn-ea"/>
                        <a:cs typeface="+mn-cs"/>
                      </a:endParaRPr>
                    </a:p>
                  </a:txBody>
                  <a:tcPr/>
                </a:tc>
                <a:tc vMerge="1">
                  <a:txBody>
                    <a:bodyPr/>
                    <a:lstStyle/>
                    <a:p>
                      <a:endParaRPr lang="tr-TR"/>
                    </a:p>
                  </a:txBody>
                  <a:tcPr/>
                </a:tc>
                <a:extLst>
                  <a:ext uri="{0D108BD9-81ED-4DB2-BD59-A6C34878D82A}">
                    <a16:rowId xmlns:a16="http://schemas.microsoft.com/office/drawing/2014/main" val="1565439442"/>
                  </a:ext>
                </a:extLst>
              </a:tr>
            </a:tbl>
          </a:graphicData>
        </a:graphic>
      </p:graphicFrame>
    </p:spTree>
    <p:extLst>
      <p:ext uri="{BB962C8B-B14F-4D97-AF65-F5344CB8AC3E}">
        <p14:creationId xmlns:p14="http://schemas.microsoft.com/office/powerpoint/2010/main" val="338693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rgbClr val="FF0000"/>
              </a:gs>
              <a:gs pos="25000">
                <a:srgbClr val="FF0000"/>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r>
              <a:rPr lang="tr-TR" sz="3700" b="1">
                <a:solidFill>
                  <a:srgbClr val="000000"/>
                </a:solidFill>
                <a:latin typeface="+mn-lt"/>
                <a:ea typeface="+mn-ea"/>
                <a:cs typeface="+mn-cs"/>
              </a:rPr>
              <a:t>Çevre ve iklim değişikliğiyle mücadele</a:t>
            </a:r>
          </a:p>
        </p:txBody>
      </p:sp>
      <p:sp>
        <p:nvSpPr>
          <p:cNvPr id="2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0" name="İçerik Yer Tutucusu 2">
            <a:extLst>
              <a:ext uri="{FF2B5EF4-FFF2-40B4-BE49-F238E27FC236}">
                <a16:creationId xmlns:a16="http://schemas.microsoft.com/office/drawing/2014/main" id="{E0FDECE5-FAAA-40EF-816B-AAE7B42FF18D}"/>
              </a:ext>
            </a:extLst>
          </p:cNvPr>
          <p:cNvGraphicFramePr>
            <a:graphicFrameLocks noGrp="1"/>
          </p:cNvGraphicFramePr>
          <p:nvPr>
            <p:ph idx="1"/>
            <p:extLst>
              <p:ext uri="{D42A27DB-BD31-4B8C-83A1-F6EECF244321}">
                <p14:modId xmlns:p14="http://schemas.microsoft.com/office/powerpoint/2010/main" val="224234957"/>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Resim 18">
            <a:extLst>
              <a:ext uri="{FF2B5EF4-FFF2-40B4-BE49-F238E27FC236}">
                <a16:creationId xmlns:a16="http://schemas.microsoft.com/office/drawing/2014/main" id="{24E82654-1031-43C1-BDBC-6BCBC9DA1A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735" y="6325583"/>
            <a:ext cx="6605238" cy="481905"/>
          </a:xfrm>
          <a:prstGeom prst="rect">
            <a:avLst/>
          </a:prstGeom>
        </p:spPr>
      </p:pic>
    </p:spTree>
    <p:extLst>
      <p:ext uri="{BB962C8B-B14F-4D97-AF65-F5344CB8AC3E}">
        <p14:creationId xmlns:p14="http://schemas.microsoft.com/office/powerpoint/2010/main" val="2986661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a:solidFill>
            <a:srgbClr val="FF0000"/>
          </a:solidFill>
        </p:grpSpPr>
        <p:sp>
          <p:nvSpPr>
            <p:cNvPr id="12"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grpSp>
      <p:pic>
        <p:nvPicPr>
          <p:cNvPr id="10" name="Resim 9">
            <a:extLst>
              <a:ext uri="{FF2B5EF4-FFF2-40B4-BE49-F238E27FC236}">
                <a16:creationId xmlns:a16="http://schemas.microsoft.com/office/drawing/2014/main" id="{402101C1-7C1D-47ED-A97C-92A1622DB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graphicFrame>
        <p:nvGraphicFramePr>
          <p:cNvPr id="11" name="İçerik Yer Tutucusu 3">
            <a:extLst>
              <a:ext uri="{FF2B5EF4-FFF2-40B4-BE49-F238E27FC236}">
                <a16:creationId xmlns:a16="http://schemas.microsoft.com/office/drawing/2014/main" id="{B5108657-F10D-4413-88E1-B169E201B083}"/>
              </a:ext>
            </a:extLst>
          </p:cNvPr>
          <p:cNvGraphicFramePr>
            <a:graphicFrameLocks noGrp="1"/>
          </p:cNvGraphicFramePr>
          <p:nvPr>
            <p:ph idx="1"/>
            <p:extLst>
              <p:ext uri="{D42A27DB-BD31-4B8C-83A1-F6EECF244321}">
                <p14:modId xmlns:p14="http://schemas.microsoft.com/office/powerpoint/2010/main" val="478958773"/>
              </p:ext>
            </p:extLst>
          </p:nvPr>
        </p:nvGraphicFramePr>
        <p:xfrm>
          <a:off x="1725262" y="880689"/>
          <a:ext cx="9441464" cy="5343480"/>
        </p:xfrm>
        <a:graphic>
          <a:graphicData uri="http://schemas.openxmlformats.org/drawingml/2006/table">
            <a:tbl>
              <a:tblPr firstRow="1" bandRow="1">
                <a:noFill/>
                <a:tableStyleId>{5C22544A-7EE6-4342-B048-85BDC9FD1C3A}</a:tableStyleId>
              </a:tblPr>
              <a:tblGrid>
                <a:gridCol w="2564101">
                  <a:extLst>
                    <a:ext uri="{9D8B030D-6E8A-4147-A177-3AD203B41FA5}">
                      <a16:colId xmlns:a16="http://schemas.microsoft.com/office/drawing/2014/main" val="2075353046"/>
                    </a:ext>
                  </a:extLst>
                </a:gridCol>
                <a:gridCol w="3531573">
                  <a:extLst>
                    <a:ext uri="{9D8B030D-6E8A-4147-A177-3AD203B41FA5}">
                      <a16:colId xmlns:a16="http://schemas.microsoft.com/office/drawing/2014/main" val="2968265820"/>
                    </a:ext>
                  </a:extLst>
                </a:gridCol>
                <a:gridCol w="3345790">
                  <a:extLst>
                    <a:ext uri="{9D8B030D-6E8A-4147-A177-3AD203B41FA5}">
                      <a16:colId xmlns:a16="http://schemas.microsoft.com/office/drawing/2014/main" val="75606527"/>
                    </a:ext>
                  </a:extLst>
                </a:gridCol>
              </a:tblGrid>
              <a:tr h="1071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100" b="1" cap="none" spc="30">
                          <a:solidFill>
                            <a:schemeClr val="tx1"/>
                          </a:solidFill>
                        </a:rPr>
                        <a:t>Bütçe Kategorisi</a:t>
                      </a:r>
                    </a:p>
                    <a:p>
                      <a:endParaRPr lang="tr-TR" sz="2100" b="1" cap="none" spc="30">
                        <a:solidFill>
                          <a:schemeClr val="tx1"/>
                        </a:solidFill>
                      </a:endParaRPr>
                    </a:p>
                  </a:txBody>
                  <a:tcPr marL="0" marR="11904" marT="59520" marB="59520" anchor="ctr">
                    <a:lnL w="12700" cmpd="sng">
                      <a:noFill/>
                    </a:lnL>
                    <a:lnR w="12700" cmpd="sng">
                      <a:noFill/>
                    </a:lnR>
                    <a:lnT w="19050" cap="flat" cmpd="sng" algn="ctr">
                      <a:solidFill>
                        <a:schemeClr val="accent1"/>
                      </a:solidFill>
                      <a:prstDash val="solid"/>
                    </a:lnT>
                    <a:lnB w="381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100" b="1" cap="none" spc="30">
                          <a:solidFill>
                            <a:schemeClr val="tx1"/>
                          </a:solidFill>
                        </a:rPr>
                        <a:t>Uygun maliyetler ve geçerli kurallar</a:t>
                      </a:r>
                    </a:p>
                    <a:p>
                      <a:endParaRPr lang="tr-TR" sz="2100" b="1" cap="none" spc="30">
                        <a:solidFill>
                          <a:schemeClr val="tx1"/>
                        </a:solidFill>
                      </a:endParaRPr>
                    </a:p>
                  </a:txBody>
                  <a:tcPr marL="0" marR="11904" marT="59520" marB="59520" anchor="ctr">
                    <a:lnL w="12700" cmpd="sng">
                      <a:noFill/>
                    </a:lnL>
                    <a:lnR w="12700" cmpd="sng">
                      <a:noFill/>
                    </a:lnR>
                    <a:lnT w="19050" cap="flat" cmpd="sng" algn="ctr">
                      <a:solidFill>
                        <a:schemeClr val="accent1"/>
                      </a:solidFill>
                      <a:prstDash val="solid"/>
                    </a:lnT>
                    <a:lnB w="381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100" b="1" cap="none" spc="30">
                          <a:solidFill>
                            <a:schemeClr val="tx1"/>
                          </a:solidFill>
                        </a:rPr>
                        <a:t>Miktar</a:t>
                      </a:r>
                    </a:p>
                    <a:p>
                      <a:endParaRPr lang="tr-TR" sz="2100" b="1" cap="none" spc="30">
                        <a:solidFill>
                          <a:schemeClr val="tx1"/>
                        </a:solidFill>
                      </a:endParaRPr>
                    </a:p>
                  </a:txBody>
                  <a:tcPr marL="0" marR="11904" marT="59520" marB="5952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1567115804"/>
                  </a:ext>
                </a:extLst>
              </a:tr>
              <a:tr h="2245229">
                <a:tc rowSpan="2">
                  <a:txBody>
                    <a:bodyPr/>
                    <a:lstStyle/>
                    <a:p>
                      <a:r>
                        <a:rPr lang="tr-TR" sz="1600" cap="none" spc="0" dirty="0">
                          <a:solidFill>
                            <a:schemeClr val="tx1"/>
                          </a:solidFill>
                        </a:rPr>
                        <a:t>         </a:t>
                      </a:r>
                    </a:p>
                    <a:p>
                      <a:endParaRPr lang="tr-TR" sz="1600" cap="none" spc="0" dirty="0">
                        <a:solidFill>
                          <a:schemeClr val="tx1"/>
                        </a:solidFill>
                      </a:endParaRPr>
                    </a:p>
                    <a:p>
                      <a:endParaRPr lang="tr-TR" sz="1600" cap="none" spc="0" dirty="0">
                        <a:solidFill>
                          <a:schemeClr val="tx1"/>
                        </a:solidFill>
                      </a:endParaRPr>
                    </a:p>
                    <a:p>
                      <a:pPr marL="0" algn="l" defTabSz="914400" rtl="0" eaLnBrk="1" latinLnBrk="0" hangingPunct="1"/>
                      <a:r>
                        <a:rPr lang="tr-TR" sz="1600" b="1" kern="1200" cap="none" spc="0" dirty="0">
                          <a:solidFill>
                            <a:schemeClr val="tx1"/>
                          </a:solidFill>
                          <a:latin typeface="+mn-lt"/>
                          <a:ea typeface="+mn-ea"/>
                          <a:cs typeface="+mn-cs"/>
                        </a:rPr>
                        <a:t>              </a:t>
                      </a:r>
                      <a:r>
                        <a:rPr lang="tr-TR" sz="1600" b="1" kern="1200" cap="none" spc="0" dirty="0" err="1">
                          <a:solidFill>
                            <a:schemeClr val="tx1"/>
                          </a:solidFill>
                          <a:latin typeface="+mn-lt"/>
                          <a:ea typeface="+mn-ea"/>
                          <a:cs typeface="+mn-cs"/>
                        </a:rPr>
                        <a:t>Ulusötesi</a:t>
                      </a:r>
                      <a:r>
                        <a:rPr lang="tr-TR" sz="1600" b="1" kern="1200" cap="none" spc="0" dirty="0">
                          <a:solidFill>
                            <a:schemeClr val="tx1"/>
                          </a:solidFill>
                          <a:latin typeface="+mn-lt"/>
                          <a:ea typeface="+mn-ea"/>
                          <a:cs typeface="+mn-cs"/>
                        </a:rPr>
                        <a:t> Toplantı</a:t>
                      </a:r>
                    </a:p>
                  </a:txBody>
                  <a:tcPr marL="0" marR="119040" marT="59520" marB="59520">
                    <a:lnL w="12700" cmpd="sng">
                      <a:noFill/>
                      <a:prstDash val="solid"/>
                    </a:lnL>
                    <a:lnR w="12700" cmpd="sng">
                      <a:noFill/>
                      <a:prstDash val="solid"/>
                    </a:lnR>
                    <a:lnT w="38100" cmpd="sng">
                      <a:noFill/>
                    </a:lnT>
                    <a:lnB w="12700" cmpd="sng">
                      <a:noFill/>
                      <a:prstDash val="solid"/>
                    </a:lnB>
                    <a:noFill/>
                  </a:tcPr>
                </a:tc>
                <a:tc rowSpan="2">
                  <a:txBody>
                    <a:bodyPr/>
                    <a:lstStyle/>
                    <a:p>
                      <a:pPr marL="0" algn="l" defTabSz="914400" rtl="0" eaLnBrk="1" latinLnBrk="0" hangingPunct="1"/>
                      <a:r>
                        <a:rPr lang="tr-TR" sz="1600" kern="1200" cap="none" spc="0" dirty="0">
                          <a:solidFill>
                            <a:schemeClr val="tx1"/>
                          </a:solidFill>
                          <a:latin typeface="+mn-lt"/>
                          <a:ea typeface="+mn-ea"/>
                          <a:cs typeface="+mn-cs"/>
                        </a:rPr>
                        <a:t>Proje ortakları arasındaki</a:t>
                      </a:r>
                      <a:r>
                        <a:rPr lang="tr-TR" sz="1600" kern="1200" cap="none" spc="0" baseline="0" dirty="0">
                          <a:solidFill>
                            <a:schemeClr val="tx1"/>
                          </a:solidFill>
                          <a:latin typeface="+mn-lt"/>
                          <a:ea typeface="+mn-ea"/>
                          <a:cs typeface="+mn-cs"/>
                        </a:rPr>
                        <a:t> </a:t>
                      </a:r>
                      <a:r>
                        <a:rPr lang="tr-TR" sz="1600" kern="1200" cap="none" spc="0" dirty="0">
                          <a:solidFill>
                            <a:schemeClr val="tx1"/>
                          </a:solidFill>
                          <a:latin typeface="+mn-lt"/>
                          <a:ea typeface="+mn-ea"/>
                          <a:cs typeface="+mn-cs"/>
                        </a:rPr>
                        <a:t>uygulama ve koordinasyon amaçlı</a:t>
                      </a:r>
                      <a:r>
                        <a:rPr lang="tr-TR" sz="1600" kern="1200" cap="none" spc="0" baseline="0" dirty="0">
                          <a:solidFill>
                            <a:schemeClr val="tx1"/>
                          </a:solidFill>
                          <a:latin typeface="+mn-lt"/>
                          <a:ea typeface="+mn-ea"/>
                          <a:cs typeface="+mn-cs"/>
                        </a:rPr>
                        <a:t> toplantılara katılım için</a:t>
                      </a:r>
                      <a:endParaRPr lang="tr-TR" sz="1600" kern="1200" cap="none" spc="0" dirty="0">
                        <a:solidFill>
                          <a:schemeClr val="tx1"/>
                        </a:solidFill>
                        <a:latin typeface="+mn-lt"/>
                        <a:ea typeface="+mn-ea"/>
                        <a:cs typeface="+mn-cs"/>
                      </a:endParaRPr>
                    </a:p>
                    <a:p>
                      <a:pPr marL="0" algn="l" defTabSz="914400" rtl="0" eaLnBrk="1" latinLnBrk="0" hangingPunct="1"/>
                      <a:r>
                        <a:rPr lang="tr-TR" sz="1600" kern="1200" cap="none" spc="0" dirty="0">
                          <a:solidFill>
                            <a:schemeClr val="tx1"/>
                          </a:solidFill>
                          <a:latin typeface="+mn-lt"/>
                          <a:ea typeface="+mn-ea"/>
                          <a:cs typeface="+mn-cs"/>
                        </a:rPr>
                        <a:t>Seyahat ve harcırah</a:t>
                      </a:r>
                      <a:r>
                        <a:rPr lang="tr-TR" sz="1600" kern="1200" cap="none" spc="0" baseline="0" dirty="0">
                          <a:solidFill>
                            <a:schemeClr val="tx1"/>
                          </a:solidFill>
                          <a:latin typeface="+mn-lt"/>
                          <a:ea typeface="+mn-ea"/>
                          <a:cs typeface="+mn-cs"/>
                        </a:rPr>
                        <a:t> </a:t>
                      </a:r>
                      <a:r>
                        <a:rPr lang="tr-TR" sz="1600" kern="1200" cap="none" spc="0" dirty="0">
                          <a:solidFill>
                            <a:schemeClr val="tx1"/>
                          </a:solidFill>
                          <a:latin typeface="+mn-lt"/>
                          <a:ea typeface="+mn-ea"/>
                          <a:cs typeface="+mn-cs"/>
                        </a:rPr>
                        <a:t>masraflarına olan katkı.</a:t>
                      </a:r>
                    </a:p>
                    <a:p>
                      <a:pPr marL="0" algn="l" defTabSz="914400" rtl="0" eaLnBrk="1" latinLnBrk="0" hangingPunct="1"/>
                      <a:endParaRPr lang="tr-TR" sz="1600" kern="1200" cap="none" spc="0" dirty="0">
                        <a:solidFill>
                          <a:schemeClr val="tx1"/>
                        </a:solidFill>
                        <a:latin typeface="+mn-lt"/>
                        <a:ea typeface="+mn-ea"/>
                        <a:cs typeface="+mn-cs"/>
                      </a:endParaRPr>
                    </a:p>
                    <a:p>
                      <a:pPr marL="0" algn="l" defTabSz="914400" rtl="0" eaLnBrk="1" latinLnBrk="0" hangingPunct="1"/>
                      <a:r>
                        <a:rPr lang="tr-TR" sz="1600" kern="1200" cap="none" spc="0" dirty="0">
                          <a:solidFill>
                            <a:schemeClr val="tx1"/>
                          </a:solidFill>
                          <a:latin typeface="+mn-lt"/>
                          <a:ea typeface="+mn-ea"/>
                          <a:cs typeface="+mn-cs"/>
                        </a:rPr>
                        <a:t>Finansman mekanizması: birim maliyetlere katkı.</a:t>
                      </a:r>
                    </a:p>
                    <a:p>
                      <a:pPr marL="0" algn="l" defTabSz="914400" rtl="0" eaLnBrk="1" latinLnBrk="0" hangingPunct="1"/>
                      <a:r>
                        <a:rPr lang="tr-TR" sz="1600" kern="1200" cap="none" spc="0" dirty="0">
                          <a:solidFill>
                            <a:schemeClr val="tx1"/>
                          </a:solidFill>
                          <a:latin typeface="+mn-lt"/>
                          <a:ea typeface="+mn-ea"/>
                          <a:cs typeface="+mn-cs"/>
                        </a:rPr>
                        <a:t>Tahsis kuralı: seyahat mesafesine ve</a:t>
                      </a:r>
                    </a:p>
                    <a:p>
                      <a:pPr marL="0" algn="l" defTabSz="914400" rtl="0" eaLnBrk="1" latinLnBrk="0" hangingPunct="1"/>
                      <a:r>
                        <a:rPr lang="tr-TR" sz="1600" kern="1200" cap="none" spc="0" dirty="0">
                          <a:solidFill>
                            <a:schemeClr val="tx1"/>
                          </a:solidFill>
                          <a:latin typeface="+mn-lt"/>
                          <a:ea typeface="+mn-ea"/>
                          <a:cs typeface="+mn-cs"/>
                        </a:rPr>
                        <a:t>kişi sayısı</a:t>
                      </a:r>
                    </a:p>
                    <a:p>
                      <a:pPr marL="0" algn="l" defTabSz="914400" rtl="0" eaLnBrk="1" latinLnBrk="0" hangingPunct="1"/>
                      <a:r>
                        <a:rPr lang="tr-TR" sz="1600" kern="1200" cap="none" spc="0" dirty="0">
                          <a:solidFill>
                            <a:schemeClr val="tx1"/>
                          </a:solidFill>
                          <a:latin typeface="+mn-lt"/>
                          <a:ea typeface="+mn-ea"/>
                          <a:cs typeface="+mn-cs"/>
                        </a:rPr>
                        <a:t>Talep, başvuru sahibi tarafından gerekçelendirilmeli ve</a:t>
                      </a:r>
                      <a:r>
                        <a:rPr lang="tr-TR" sz="1600" kern="1200" cap="none" spc="0" baseline="0" dirty="0">
                          <a:solidFill>
                            <a:schemeClr val="tx1"/>
                          </a:solidFill>
                          <a:latin typeface="+mn-lt"/>
                          <a:ea typeface="+mn-ea"/>
                          <a:cs typeface="+mn-cs"/>
                        </a:rPr>
                        <a:t> </a:t>
                      </a:r>
                      <a:r>
                        <a:rPr lang="tr-TR" sz="1600" kern="1200" cap="none" spc="0" dirty="0">
                          <a:solidFill>
                            <a:schemeClr val="tx1"/>
                          </a:solidFill>
                          <a:latin typeface="+mn-lt"/>
                          <a:ea typeface="+mn-ea"/>
                          <a:cs typeface="+mn-cs"/>
                        </a:rPr>
                        <a:t>Ulusal Ajans tarafından onaylanmalıdır. Başvuru sahibinin</a:t>
                      </a:r>
                      <a:r>
                        <a:rPr lang="tr-TR" sz="1600" kern="1200" cap="none" spc="0" baseline="0" dirty="0">
                          <a:solidFill>
                            <a:schemeClr val="tx1"/>
                          </a:solidFill>
                          <a:latin typeface="+mn-lt"/>
                          <a:ea typeface="+mn-ea"/>
                          <a:cs typeface="+mn-cs"/>
                        </a:rPr>
                        <a:t> bulunduğu yerden faaliyet yerine kadar olan mesafe AB komisyonu mesafe hesaplayıcısında hesaplanmalıdır.</a:t>
                      </a:r>
                    </a:p>
                    <a:p>
                      <a:pPr marL="0" algn="l" defTabSz="914400" rtl="0" eaLnBrk="1" latinLnBrk="0" hangingPunct="1"/>
                      <a:endParaRPr lang="tr-TR" sz="1600" kern="1200" cap="none" spc="0" dirty="0">
                        <a:solidFill>
                          <a:schemeClr val="tx1"/>
                        </a:solidFill>
                        <a:latin typeface="+mn-lt"/>
                        <a:ea typeface="+mn-ea"/>
                        <a:cs typeface="+mn-cs"/>
                      </a:endParaRPr>
                    </a:p>
                  </a:txBody>
                  <a:tcPr marL="0" marR="119040" marT="59520" marB="59520">
                    <a:lnL w="12700" cmpd="sng">
                      <a:noFill/>
                      <a:prstDash val="solid"/>
                    </a:lnL>
                    <a:lnR w="12700" cmpd="sng">
                      <a:noFill/>
                      <a:prstDash val="solid"/>
                    </a:lnR>
                    <a:lnT w="38100" cmpd="sng">
                      <a:noFill/>
                    </a:lnT>
                    <a:lnB w="12700" cmpd="sng">
                      <a:noFill/>
                      <a:prstDash val="solid"/>
                    </a:lnB>
                    <a:noFill/>
                  </a:tcPr>
                </a:tc>
                <a:tc>
                  <a:txBody>
                    <a:bodyPr/>
                    <a:lstStyle/>
                    <a:p>
                      <a:pPr marL="0" algn="l" defTabSz="914400" rtl="0" eaLnBrk="1" latinLnBrk="0" hangingPunct="1"/>
                      <a:r>
                        <a:rPr lang="tr-TR" sz="1600" kern="1200" cap="none" spc="0">
                          <a:solidFill>
                            <a:schemeClr val="tx1"/>
                          </a:solidFill>
                          <a:latin typeface="+mn-lt"/>
                          <a:ea typeface="+mn-ea"/>
                          <a:cs typeface="+mn-cs"/>
                        </a:rPr>
                        <a:t>100 ile 1999 km arasındaki seyahat mesafeleri için</a:t>
                      </a:r>
                    </a:p>
                    <a:p>
                      <a:pPr marL="0" algn="l" defTabSz="914400" rtl="0" eaLnBrk="1" latinLnBrk="0" hangingPunct="1"/>
                      <a:endParaRPr lang="tr-TR" sz="1600" kern="1200" cap="none" spc="0">
                        <a:solidFill>
                          <a:schemeClr val="tx1"/>
                        </a:solidFill>
                        <a:latin typeface="+mn-lt"/>
                        <a:ea typeface="+mn-ea"/>
                        <a:cs typeface="+mn-cs"/>
                      </a:endParaRPr>
                    </a:p>
                    <a:p>
                      <a:pPr marL="0" algn="l" defTabSz="914400" rtl="0" eaLnBrk="1" latinLnBrk="0" hangingPunct="1"/>
                      <a:r>
                        <a:rPr lang="tr-TR" sz="1600" kern="1200" cap="none" spc="0">
                          <a:solidFill>
                            <a:schemeClr val="tx1"/>
                          </a:solidFill>
                          <a:latin typeface="+mn-lt"/>
                          <a:ea typeface="+mn-ea"/>
                          <a:cs typeface="+mn-cs"/>
                        </a:rPr>
                        <a:t>Toplantı başına her katılımcı için</a:t>
                      </a:r>
                      <a:r>
                        <a:rPr lang="tr-TR" sz="1600" kern="1200" cap="none" spc="0" baseline="0">
                          <a:solidFill>
                            <a:schemeClr val="tx1"/>
                          </a:solidFill>
                          <a:latin typeface="+mn-lt"/>
                          <a:ea typeface="+mn-ea"/>
                          <a:cs typeface="+mn-cs"/>
                        </a:rPr>
                        <a:t> </a:t>
                      </a:r>
                      <a:r>
                        <a:rPr lang="tr-TR" sz="1600" kern="1200" cap="none" spc="0">
                          <a:solidFill>
                            <a:schemeClr val="tx1"/>
                          </a:solidFill>
                          <a:latin typeface="+mn-lt"/>
                          <a:ea typeface="+mn-ea"/>
                          <a:cs typeface="+mn-cs"/>
                        </a:rPr>
                        <a:t> 575 EUR</a:t>
                      </a:r>
                    </a:p>
                    <a:p>
                      <a:pPr marL="0" algn="l" defTabSz="914400" rtl="0" eaLnBrk="1" latinLnBrk="0" hangingPunct="1"/>
                      <a:endParaRPr lang="tr-TR" sz="1600" kern="1200" cap="none" spc="0">
                        <a:solidFill>
                          <a:schemeClr val="tx1"/>
                        </a:solidFill>
                        <a:latin typeface="+mn-lt"/>
                        <a:ea typeface="+mn-ea"/>
                        <a:cs typeface="+mn-cs"/>
                      </a:endParaRPr>
                    </a:p>
                  </a:txBody>
                  <a:tcPr marL="0" marR="119040" marT="59520" marB="59520">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508048237"/>
                  </a:ext>
                </a:extLst>
              </a:tr>
              <a:tr h="2017287">
                <a:tc vMerge="1">
                  <a:txBody>
                    <a:bodyPr/>
                    <a:lstStyle/>
                    <a:p>
                      <a:endParaRPr lang="tr-TR"/>
                    </a:p>
                  </a:txBody>
                  <a:tcPr/>
                </a:tc>
                <a:tc vMerge="1">
                  <a:txBody>
                    <a:bodyPr/>
                    <a:lstStyle/>
                    <a:p>
                      <a:endParaRPr lang="tr-TR"/>
                    </a:p>
                  </a:txBody>
                  <a:tcPr/>
                </a:tc>
                <a:tc>
                  <a:txBody>
                    <a:bodyPr/>
                    <a:lstStyle/>
                    <a:p>
                      <a:pPr marL="0" algn="l" defTabSz="914400" rtl="0" eaLnBrk="1" latinLnBrk="0" hangingPunct="1"/>
                      <a:r>
                        <a:rPr lang="tr-TR" sz="1600" kern="1200" cap="none" spc="0" dirty="0">
                          <a:solidFill>
                            <a:schemeClr val="tx1"/>
                          </a:solidFill>
                          <a:latin typeface="+mn-lt"/>
                          <a:ea typeface="+mn-ea"/>
                          <a:cs typeface="+mn-cs"/>
                        </a:rPr>
                        <a:t>2000 km veya daha fazla seyahat mesafeleri için:</a:t>
                      </a:r>
                    </a:p>
                    <a:p>
                      <a:pPr marL="0" algn="l" defTabSz="914400" rtl="0" eaLnBrk="1" latinLnBrk="0" hangingPunct="1"/>
                      <a:endParaRPr lang="tr-TR" sz="1600" kern="1200" cap="none" spc="0" dirty="0">
                        <a:solidFill>
                          <a:schemeClr val="tx1"/>
                        </a:solidFill>
                        <a:latin typeface="+mn-lt"/>
                        <a:ea typeface="+mn-ea"/>
                        <a:cs typeface="+mn-cs"/>
                      </a:endParaRPr>
                    </a:p>
                    <a:p>
                      <a:pPr marL="0" algn="l" defTabSz="914400" rtl="0" eaLnBrk="1" latinLnBrk="0" hangingPunct="1"/>
                      <a:r>
                        <a:rPr lang="tr-TR" sz="1600" kern="1200" cap="none" spc="0" dirty="0">
                          <a:solidFill>
                            <a:schemeClr val="tx1"/>
                          </a:solidFill>
                          <a:latin typeface="+mn-lt"/>
                          <a:ea typeface="+mn-ea"/>
                          <a:cs typeface="+mn-cs"/>
                        </a:rPr>
                        <a:t>Toplantı başına her katılımcı için</a:t>
                      </a:r>
                      <a:r>
                        <a:rPr lang="tr-TR" sz="1600" kern="1200" cap="none" spc="0" baseline="0" dirty="0">
                          <a:solidFill>
                            <a:schemeClr val="tx1"/>
                          </a:solidFill>
                          <a:latin typeface="+mn-lt"/>
                          <a:ea typeface="+mn-ea"/>
                          <a:cs typeface="+mn-cs"/>
                        </a:rPr>
                        <a:t> </a:t>
                      </a:r>
                      <a:r>
                        <a:rPr lang="tr-TR" sz="1600" kern="1200" cap="none" spc="0" dirty="0">
                          <a:solidFill>
                            <a:schemeClr val="tx1"/>
                          </a:solidFill>
                          <a:latin typeface="+mn-lt"/>
                          <a:ea typeface="+mn-ea"/>
                          <a:cs typeface="+mn-cs"/>
                        </a:rPr>
                        <a:t> 760 EUR</a:t>
                      </a:r>
                    </a:p>
                  </a:txBody>
                  <a:tcPr marL="59520" marR="119040" marT="59520" marB="5952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569751442"/>
                  </a:ext>
                </a:extLst>
              </a:tr>
            </a:tbl>
          </a:graphicData>
        </a:graphic>
      </p:graphicFrame>
    </p:spTree>
    <p:extLst>
      <p:ext uri="{BB962C8B-B14F-4D97-AF65-F5344CB8AC3E}">
        <p14:creationId xmlns:p14="http://schemas.microsoft.com/office/powerpoint/2010/main" val="1131056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a:solidFill>
            <a:srgbClr val="FF0000"/>
          </a:solidFill>
        </p:grpSpPr>
        <p:sp>
          <p:nvSpPr>
            <p:cNvPr id="12"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İçerik Yer Tutucusu 3"/>
          <p:cNvGraphicFramePr>
            <a:graphicFrameLocks noGrp="1"/>
          </p:cNvGraphicFramePr>
          <p:nvPr>
            <p:ph idx="1"/>
            <p:extLst>
              <p:ext uri="{D42A27DB-BD31-4B8C-83A1-F6EECF244321}">
                <p14:modId xmlns:p14="http://schemas.microsoft.com/office/powerpoint/2010/main" val="298158347"/>
              </p:ext>
            </p:extLst>
          </p:nvPr>
        </p:nvGraphicFramePr>
        <p:xfrm>
          <a:off x="1451695" y="1860604"/>
          <a:ext cx="9263810" cy="4094926"/>
        </p:xfrm>
        <a:graphic>
          <a:graphicData uri="http://schemas.openxmlformats.org/drawingml/2006/table">
            <a:tbl>
              <a:tblPr firstRow="1" bandRow="1">
                <a:tableStyleId>{5C22544A-7EE6-4342-B048-85BDC9FD1C3A}</a:tableStyleId>
              </a:tblPr>
              <a:tblGrid>
                <a:gridCol w="3030349">
                  <a:extLst>
                    <a:ext uri="{9D8B030D-6E8A-4147-A177-3AD203B41FA5}">
                      <a16:colId xmlns:a16="http://schemas.microsoft.com/office/drawing/2014/main" val="1315100537"/>
                    </a:ext>
                  </a:extLst>
                </a:gridCol>
                <a:gridCol w="3149203">
                  <a:extLst>
                    <a:ext uri="{9D8B030D-6E8A-4147-A177-3AD203B41FA5}">
                      <a16:colId xmlns:a16="http://schemas.microsoft.com/office/drawing/2014/main" val="1237736481"/>
                    </a:ext>
                  </a:extLst>
                </a:gridCol>
                <a:gridCol w="3084258">
                  <a:extLst>
                    <a:ext uri="{9D8B030D-6E8A-4147-A177-3AD203B41FA5}">
                      <a16:colId xmlns:a16="http://schemas.microsoft.com/office/drawing/2014/main" val="4064087194"/>
                    </a:ext>
                  </a:extLst>
                </a:gridCol>
              </a:tblGrid>
              <a:tr h="822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a:t>Bütçe Kategorisi</a:t>
                      </a:r>
                    </a:p>
                    <a:p>
                      <a:endParaRPr lang="tr-TR" sz="1600"/>
                    </a:p>
                  </a:txBody>
                  <a:tcPr marL="79053" marR="79053" marT="39526" marB="395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a:t>Uygun maliyetler ve geçerli kurallar</a:t>
                      </a:r>
                    </a:p>
                    <a:p>
                      <a:endParaRPr lang="tr-TR" sz="1600"/>
                    </a:p>
                  </a:txBody>
                  <a:tcPr marL="79053" marR="79053" marT="39526" marB="3952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a:t>Miktar</a:t>
                      </a:r>
                    </a:p>
                    <a:p>
                      <a:endParaRPr lang="tr-TR" sz="1600"/>
                    </a:p>
                  </a:txBody>
                  <a:tcPr marL="79053" marR="79053" marT="39526" marB="39526"/>
                </a:tc>
                <a:extLst>
                  <a:ext uri="{0D108BD9-81ED-4DB2-BD59-A6C34878D82A}">
                    <a16:rowId xmlns:a16="http://schemas.microsoft.com/office/drawing/2014/main" val="450611673"/>
                  </a:ext>
                </a:extLst>
              </a:tr>
              <a:tr h="660089">
                <a:tc rowSpan="4">
                  <a:txBody>
                    <a:bodyPr/>
                    <a:lstStyle/>
                    <a:p>
                      <a:endParaRPr lang="tr-TR" sz="1600"/>
                    </a:p>
                    <a:p>
                      <a:endParaRPr lang="tr-TR" sz="1600"/>
                    </a:p>
                    <a:p>
                      <a:endParaRPr lang="tr-TR" sz="1600"/>
                    </a:p>
                    <a:p>
                      <a:endParaRPr lang="tr-TR" sz="1600"/>
                    </a:p>
                    <a:p>
                      <a:pPr marL="0" algn="l" defTabSz="914400" rtl="0" eaLnBrk="1" latinLnBrk="0" hangingPunct="1"/>
                      <a:r>
                        <a:rPr lang="tr-TR" sz="1600" b="1" kern="1200">
                          <a:solidFill>
                            <a:schemeClr val="dk1"/>
                          </a:solidFill>
                          <a:latin typeface="+mn-lt"/>
                          <a:ea typeface="+mn-ea"/>
                          <a:cs typeface="+mn-cs"/>
                        </a:rPr>
                        <a:t>                Proje Sonuçları</a:t>
                      </a:r>
                    </a:p>
                  </a:txBody>
                  <a:tcPr marL="79053" marR="79053" marT="39526" marB="39526"/>
                </a:tc>
                <a:tc rowSpan="4">
                  <a:txBody>
                    <a:bodyPr/>
                    <a:lstStyle/>
                    <a:p>
                      <a:pPr marL="0" algn="l" defTabSz="914400" rtl="0" eaLnBrk="1" latinLnBrk="0" hangingPunct="1"/>
                      <a:r>
                        <a:rPr lang="tr-TR" sz="1000" kern="1200">
                          <a:solidFill>
                            <a:schemeClr val="dk1"/>
                          </a:solidFill>
                          <a:latin typeface="+mn-lt"/>
                          <a:ea typeface="+mn-ea"/>
                          <a:cs typeface="+mn-cs"/>
                        </a:rPr>
                        <a:t>Projenin sonuçları / somut çıktıları (örneğin</a:t>
                      </a:r>
                    </a:p>
                    <a:p>
                      <a:pPr marL="0" algn="l" defTabSz="914400" rtl="0" eaLnBrk="1" latinLnBrk="0" hangingPunct="1"/>
                      <a:r>
                        <a:rPr lang="tr-TR" sz="1000" kern="1200">
                          <a:solidFill>
                            <a:schemeClr val="dk1"/>
                          </a:solidFill>
                          <a:latin typeface="+mn-lt"/>
                          <a:ea typeface="+mn-ea"/>
                          <a:cs typeface="+mn-cs"/>
                        </a:rPr>
                        <a:t>müfredat, pedagojik ve gençlik çalışma materyalleri, açık</a:t>
                      </a:r>
                      <a:r>
                        <a:rPr lang="tr-TR" sz="1000" kern="1200" baseline="0">
                          <a:solidFill>
                            <a:schemeClr val="dk1"/>
                          </a:solidFill>
                          <a:latin typeface="+mn-lt"/>
                          <a:ea typeface="+mn-ea"/>
                          <a:cs typeface="+mn-cs"/>
                        </a:rPr>
                        <a:t> </a:t>
                      </a:r>
                      <a:r>
                        <a:rPr lang="tr-TR" sz="1000" kern="1200">
                          <a:solidFill>
                            <a:schemeClr val="dk1"/>
                          </a:solidFill>
                          <a:latin typeface="+mn-lt"/>
                          <a:ea typeface="+mn-ea"/>
                          <a:cs typeface="+mn-cs"/>
                        </a:rPr>
                        <a:t>eğitim kaynakları (OER), BT araçları, analizler,</a:t>
                      </a:r>
                    </a:p>
                    <a:p>
                      <a:pPr marL="0" algn="l" defTabSz="914400" rtl="0" eaLnBrk="1" latinLnBrk="0" hangingPunct="1"/>
                      <a:r>
                        <a:rPr lang="tr-TR" sz="1000" kern="1200">
                          <a:solidFill>
                            <a:schemeClr val="dk1"/>
                          </a:solidFill>
                          <a:latin typeface="+mn-lt"/>
                          <a:ea typeface="+mn-ea"/>
                          <a:cs typeface="+mn-cs"/>
                        </a:rPr>
                        <a:t>çalışmalar, akran öğrenme yöntemleri vb.)</a:t>
                      </a:r>
                      <a:r>
                        <a:rPr lang="tr-TR" sz="1000" kern="1200" baseline="0">
                          <a:solidFill>
                            <a:schemeClr val="dk1"/>
                          </a:solidFill>
                          <a:latin typeface="+mn-lt"/>
                          <a:ea typeface="+mn-ea"/>
                          <a:cs typeface="+mn-cs"/>
                        </a:rPr>
                        <a:t> için verilen katkı</a:t>
                      </a:r>
                      <a:endParaRPr lang="tr-TR" sz="1000" kern="1200">
                        <a:solidFill>
                          <a:schemeClr val="dk1"/>
                        </a:solidFill>
                        <a:latin typeface="+mn-lt"/>
                        <a:ea typeface="+mn-ea"/>
                        <a:cs typeface="+mn-cs"/>
                      </a:endParaRPr>
                    </a:p>
                    <a:p>
                      <a:pPr marL="0" algn="l" defTabSz="914400" rtl="0" eaLnBrk="1" latinLnBrk="0" hangingPunct="1"/>
                      <a:endParaRPr lang="tr-TR" sz="1000" kern="1200">
                        <a:solidFill>
                          <a:schemeClr val="dk1"/>
                        </a:solidFill>
                        <a:latin typeface="+mn-lt"/>
                        <a:ea typeface="+mn-ea"/>
                        <a:cs typeface="+mn-cs"/>
                      </a:endParaRPr>
                    </a:p>
                    <a:p>
                      <a:pPr marL="0" algn="l" defTabSz="914400" rtl="0" eaLnBrk="1" latinLnBrk="0" hangingPunct="1"/>
                      <a:r>
                        <a:rPr lang="tr-TR" sz="1000" kern="1200">
                          <a:solidFill>
                            <a:schemeClr val="dk1"/>
                          </a:solidFill>
                          <a:latin typeface="+mn-lt"/>
                          <a:ea typeface="+mn-ea"/>
                          <a:cs typeface="+mn-cs"/>
                        </a:rPr>
                        <a:t>Finansman mekanizması: birim maliyetlere katkı. Tahsis kuralı: Yöneticiler ve idari personel için personel maliyetlerinin "Proje yönetimi ve uygulaması" kapsamında karşılanması beklenmektedir. Bu tür bir öğe ile olası örtüşmeyi önlemek için, başvuru sahiplerinin her biri için başvurulan personel maliyetlerinin türünü ve hacmini gerekçelendirmeleri gerekecektir.</a:t>
                      </a:r>
                    </a:p>
                    <a:p>
                      <a:pPr marL="0" algn="l" defTabSz="914400" rtl="0" eaLnBrk="1" latinLnBrk="0" hangingPunct="1"/>
                      <a:endParaRPr lang="tr-TR" sz="1000" kern="1200">
                        <a:solidFill>
                          <a:schemeClr val="dk1"/>
                        </a:solidFill>
                        <a:latin typeface="+mn-lt"/>
                        <a:ea typeface="+mn-ea"/>
                        <a:cs typeface="+mn-cs"/>
                      </a:endParaRPr>
                    </a:p>
                    <a:p>
                      <a:pPr marL="0" algn="l" defTabSz="914400" rtl="0" eaLnBrk="1" latinLnBrk="0" hangingPunct="1"/>
                      <a:r>
                        <a:rPr lang="tr-TR" sz="1000" kern="1200">
                          <a:solidFill>
                            <a:schemeClr val="dk1"/>
                          </a:solidFill>
                          <a:latin typeface="+mn-lt"/>
                          <a:ea typeface="+mn-ea"/>
                          <a:cs typeface="+mn-cs"/>
                        </a:rPr>
                        <a:t>Bu tür hibe desteğine hak kazanmak için çıktıların nitelik ve nicelik açısından önemli olması gerekir. Çıktılar, daha geniş kullanım potansiyellerinin yanı sıra etki potansiyellerini kanıtlamalıdır.</a:t>
                      </a:r>
                    </a:p>
                  </a:txBody>
                  <a:tcPr marL="79053" marR="79053" marT="39526" marB="39526"/>
                </a:tc>
                <a:tc>
                  <a:txBody>
                    <a:bodyPr/>
                    <a:lstStyle/>
                    <a:p>
                      <a:pPr marL="0" algn="l" defTabSz="914400" rtl="0" eaLnBrk="1" latinLnBrk="0" hangingPunct="1"/>
                      <a:r>
                        <a:rPr lang="tr-TR" sz="1000" kern="1200">
                          <a:solidFill>
                            <a:schemeClr val="dk1"/>
                          </a:solidFill>
                          <a:latin typeface="+mn-lt"/>
                          <a:ea typeface="+mn-ea"/>
                          <a:cs typeface="+mn-cs"/>
                        </a:rPr>
                        <a:t>Projede</a:t>
                      </a:r>
                      <a:r>
                        <a:rPr lang="tr-TR" sz="1000" kern="1200" baseline="0">
                          <a:solidFill>
                            <a:schemeClr val="dk1"/>
                          </a:solidFill>
                          <a:latin typeface="+mn-lt"/>
                          <a:ea typeface="+mn-ea"/>
                          <a:cs typeface="+mn-cs"/>
                        </a:rPr>
                        <a:t> yönetici kategorisinde çalışan personel için </a:t>
                      </a:r>
                      <a:r>
                        <a:rPr lang="tr-TR" sz="1000" kern="1200">
                          <a:solidFill>
                            <a:schemeClr val="dk1"/>
                          </a:solidFill>
                          <a:latin typeface="+mn-lt"/>
                          <a:ea typeface="+mn-ea"/>
                          <a:cs typeface="+mn-cs"/>
                        </a:rPr>
                        <a:t>Çalışma günü başına başına Tablo B1.1</a:t>
                      </a:r>
                      <a:r>
                        <a:rPr lang="tr-TR" sz="1000" kern="1200" baseline="0">
                          <a:solidFill>
                            <a:schemeClr val="dk1"/>
                          </a:solidFill>
                          <a:latin typeface="+mn-lt"/>
                          <a:ea typeface="+mn-ea"/>
                          <a:cs typeface="+mn-cs"/>
                        </a:rPr>
                        <a:t> den</a:t>
                      </a:r>
                      <a:endParaRPr lang="tr-TR" sz="1000" kern="1200">
                        <a:solidFill>
                          <a:schemeClr val="dk1"/>
                        </a:solidFill>
                        <a:latin typeface="+mn-lt"/>
                        <a:ea typeface="+mn-ea"/>
                        <a:cs typeface="+mn-cs"/>
                      </a:endParaRPr>
                    </a:p>
                  </a:txBody>
                  <a:tcPr marL="79053" marR="79053" marT="39526" marB="39526"/>
                </a:tc>
                <a:extLst>
                  <a:ext uri="{0D108BD9-81ED-4DB2-BD59-A6C34878D82A}">
                    <a16:rowId xmlns:a16="http://schemas.microsoft.com/office/drawing/2014/main" val="592096327"/>
                  </a:ext>
                </a:extLst>
              </a:tr>
              <a:tr h="818195">
                <a:tc vMerge="1">
                  <a:txBody>
                    <a:bodyPr/>
                    <a:lstStyle/>
                    <a:p>
                      <a:endParaRPr lang="tr-TR"/>
                    </a:p>
                  </a:txBody>
                  <a:tcPr/>
                </a:tc>
                <a:tc vMerge="1">
                  <a:txBody>
                    <a:bodyPr/>
                    <a:lstStyle/>
                    <a:p>
                      <a:endParaRPr lang="tr-TR"/>
                    </a:p>
                  </a:txBody>
                  <a:tcPr/>
                </a:tc>
                <a:tc>
                  <a:txBody>
                    <a:bodyPr/>
                    <a:lstStyle/>
                    <a:p>
                      <a:r>
                        <a:rPr lang="tr-TR" sz="1000" kern="1200">
                          <a:solidFill>
                            <a:schemeClr val="dk1"/>
                          </a:solidFill>
                          <a:latin typeface="+mn-lt"/>
                          <a:ea typeface="+mn-ea"/>
                          <a:cs typeface="+mn-cs"/>
                        </a:rPr>
                        <a:t>Projede araştırmacı / öğretmen / eğitmen / gençlik çalışanı kategorisinde çalışan</a:t>
                      </a:r>
                      <a:r>
                        <a:rPr lang="tr-TR" sz="1000" kern="1200" baseline="0">
                          <a:solidFill>
                            <a:schemeClr val="dk1"/>
                          </a:solidFill>
                          <a:latin typeface="+mn-lt"/>
                          <a:ea typeface="+mn-ea"/>
                          <a:cs typeface="+mn-cs"/>
                        </a:rPr>
                        <a:t> personel için </a:t>
                      </a:r>
                      <a:r>
                        <a:rPr lang="tr-TR" sz="1000" kern="1200">
                          <a:solidFill>
                            <a:schemeClr val="dk1"/>
                          </a:solidFill>
                          <a:latin typeface="+mn-lt"/>
                          <a:ea typeface="+mn-ea"/>
                          <a:cs typeface="+mn-cs"/>
                        </a:rPr>
                        <a:t> çalışma günü başına Tablo B1.2 den</a:t>
                      </a:r>
                    </a:p>
                  </a:txBody>
                  <a:tcPr marL="79053" marR="79053" marT="39526" marB="39526"/>
                </a:tc>
                <a:extLst>
                  <a:ext uri="{0D108BD9-81ED-4DB2-BD59-A6C34878D82A}">
                    <a16:rowId xmlns:a16="http://schemas.microsoft.com/office/drawing/2014/main" val="1238675338"/>
                  </a:ext>
                </a:extLst>
              </a:tr>
              <a:tr h="818195">
                <a:tc vMerge="1">
                  <a:txBody>
                    <a:bodyPr/>
                    <a:lstStyle/>
                    <a:p>
                      <a:endParaRPr lang="tr-TR"/>
                    </a:p>
                  </a:txBody>
                  <a:tcPr/>
                </a:tc>
                <a:tc vMerge="1">
                  <a:txBody>
                    <a:bodyPr/>
                    <a:lstStyle/>
                    <a:p>
                      <a:endParaRPr lang="tr-T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a:solidFill>
                            <a:schemeClr val="dk1"/>
                          </a:solidFill>
                          <a:latin typeface="+mn-lt"/>
                          <a:ea typeface="+mn-ea"/>
                          <a:cs typeface="+mn-cs"/>
                        </a:rPr>
                        <a:t>Projede teknisyen</a:t>
                      </a:r>
                      <a:r>
                        <a:rPr lang="tr-TR" sz="1000" kern="1200" baseline="0">
                          <a:solidFill>
                            <a:schemeClr val="dk1"/>
                          </a:solidFill>
                          <a:latin typeface="+mn-lt"/>
                          <a:ea typeface="+mn-ea"/>
                          <a:cs typeface="+mn-cs"/>
                        </a:rPr>
                        <a:t> </a:t>
                      </a:r>
                      <a:r>
                        <a:rPr lang="tr-TR" sz="1000" kern="1200">
                          <a:solidFill>
                            <a:schemeClr val="dk1"/>
                          </a:solidFill>
                          <a:latin typeface="+mn-lt"/>
                          <a:ea typeface="+mn-ea"/>
                          <a:cs typeface="+mn-cs"/>
                        </a:rPr>
                        <a:t>kategorisinde çalışan</a:t>
                      </a:r>
                      <a:r>
                        <a:rPr lang="tr-TR" sz="1000" kern="1200" baseline="0">
                          <a:solidFill>
                            <a:schemeClr val="dk1"/>
                          </a:solidFill>
                          <a:latin typeface="+mn-lt"/>
                          <a:ea typeface="+mn-ea"/>
                          <a:cs typeface="+mn-cs"/>
                        </a:rPr>
                        <a:t> personel için </a:t>
                      </a:r>
                      <a:r>
                        <a:rPr lang="tr-TR" sz="1000" kern="1200">
                          <a:solidFill>
                            <a:schemeClr val="dk1"/>
                          </a:solidFill>
                          <a:latin typeface="+mn-lt"/>
                          <a:ea typeface="+mn-ea"/>
                          <a:cs typeface="+mn-cs"/>
                        </a:rPr>
                        <a:t> çalışma günü başına Tablo B1.3 den</a:t>
                      </a:r>
                    </a:p>
                    <a:p>
                      <a:endParaRPr lang="tr-TR" sz="1000" kern="1200">
                        <a:solidFill>
                          <a:schemeClr val="dk1"/>
                        </a:solidFill>
                        <a:latin typeface="+mn-lt"/>
                        <a:ea typeface="+mn-ea"/>
                        <a:cs typeface="+mn-cs"/>
                      </a:endParaRPr>
                    </a:p>
                  </a:txBody>
                  <a:tcPr marL="79053" marR="79053" marT="39526" marB="39526"/>
                </a:tc>
                <a:extLst>
                  <a:ext uri="{0D108BD9-81ED-4DB2-BD59-A6C34878D82A}">
                    <a16:rowId xmlns:a16="http://schemas.microsoft.com/office/drawing/2014/main" val="3766165196"/>
                  </a:ext>
                </a:extLst>
              </a:tr>
              <a:tr h="976300">
                <a:tc vMerge="1">
                  <a:txBody>
                    <a:bodyPr/>
                    <a:lstStyle/>
                    <a:p>
                      <a:endParaRPr lang="tr-TR"/>
                    </a:p>
                  </a:txBody>
                  <a:tcPr/>
                </a:tc>
                <a:tc vMerge="1">
                  <a:txBody>
                    <a:bodyPr/>
                    <a:lstStyle/>
                    <a:p>
                      <a:endParaRPr lang="tr-T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a:solidFill>
                            <a:schemeClr val="dk1"/>
                          </a:solidFill>
                          <a:latin typeface="+mn-lt"/>
                          <a:ea typeface="+mn-ea"/>
                          <a:cs typeface="+mn-cs"/>
                        </a:rPr>
                        <a:t>Projede </a:t>
                      </a:r>
                      <a:r>
                        <a:rPr lang="sv-SE" sz="1000" kern="1200">
                          <a:solidFill>
                            <a:schemeClr val="dk1"/>
                          </a:solidFill>
                          <a:latin typeface="+mn-lt"/>
                          <a:ea typeface="+mn-ea"/>
                          <a:cs typeface="+mn-cs"/>
                        </a:rPr>
                        <a:t>idari personel </a:t>
                      </a:r>
                      <a:r>
                        <a:rPr lang="tr-TR" sz="1000" kern="1200">
                          <a:solidFill>
                            <a:schemeClr val="dk1"/>
                          </a:solidFill>
                          <a:latin typeface="+mn-lt"/>
                          <a:ea typeface="+mn-ea"/>
                          <a:cs typeface="+mn-cs"/>
                        </a:rPr>
                        <a:t> kategorisinde çalışan personel için  çalışma günü başına Tablo B1.4 den</a:t>
                      </a:r>
                    </a:p>
                    <a:p>
                      <a:endParaRPr lang="tr-TR" sz="1000" kern="1200">
                        <a:solidFill>
                          <a:schemeClr val="dk1"/>
                        </a:solidFill>
                        <a:latin typeface="+mn-lt"/>
                        <a:ea typeface="+mn-ea"/>
                        <a:cs typeface="+mn-cs"/>
                      </a:endParaRPr>
                    </a:p>
                  </a:txBody>
                  <a:tcPr marL="79053" marR="79053" marT="39526" marB="39526"/>
                </a:tc>
                <a:extLst>
                  <a:ext uri="{0D108BD9-81ED-4DB2-BD59-A6C34878D82A}">
                    <a16:rowId xmlns:a16="http://schemas.microsoft.com/office/drawing/2014/main" val="2402403311"/>
                  </a:ext>
                </a:extLst>
              </a:tr>
            </a:tbl>
          </a:graphicData>
        </a:graphic>
      </p:graphicFrame>
      <p:pic>
        <p:nvPicPr>
          <p:cNvPr id="10" name="Resim 9">
            <a:extLst>
              <a:ext uri="{FF2B5EF4-FFF2-40B4-BE49-F238E27FC236}">
                <a16:creationId xmlns:a16="http://schemas.microsoft.com/office/drawing/2014/main" id="{402101C1-7C1D-47ED-A97C-92A1622DB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spTree>
    <p:extLst>
      <p:ext uri="{BB962C8B-B14F-4D97-AF65-F5344CB8AC3E}">
        <p14:creationId xmlns:p14="http://schemas.microsoft.com/office/powerpoint/2010/main" val="566348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a:solidFill>
            <a:srgbClr val="FF0000"/>
          </a:solidFill>
        </p:grpSpPr>
        <p:sp>
          <p:nvSpPr>
            <p:cNvPr id="12"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İçerik Yer Tutucusu 3"/>
          <p:cNvGraphicFramePr>
            <a:graphicFrameLocks noGrp="1"/>
          </p:cNvGraphicFramePr>
          <p:nvPr>
            <p:ph idx="1"/>
            <p:extLst>
              <p:ext uri="{D42A27DB-BD31-4B8C-83A1-F6EECF244321}">
                <p14:modId xmlns:p14="http://schemas.microsoft.com/office/powerpoint/2010/main" val="3063757204"/>
              </p:ext>
            </p:extLst>
          </p:nvPr>
        </p:nvGraphicFramePr>
        <p:xfrm>
          <a:off x="629854" y="2131954"/>
          <a:ext cx="10907491" cy="3552224"/>
        </p:xfrm>
        <a:graphic>
          <a:graphicData uri="http://schemas.openxmlformats.org/drawingml/2006/table">
            <a:tbl>
              <a:tblPr firstRow="1" bandRow="1">
                <a:tableStyleId>{5C22544A-7EE6-4342-B048-85BDC9FD1C3A}</a:tableStyleId>
              </a:tblPr>
              <a:tblGrid>
                <a:gridCol w="3617048">
                  <a:extLst>
                    <a:ext uri="{9D8B030D-6E8A-4147-A177-3AD203B41FA5}">
                      <a16:colId xmlns:a16="http://schemas.microsoft.com/office/drawing/2014/main" val="2821264203"/>
                    </a:ext>
                  </a:extLst>
                </a:gridCol>
                <a:gridCol w="3659163">
                  <a:extLst>
                    <a:ext uri="{9D8B030D-6E8A-4147-A177-3AD203B41FA5}">
                      <a16:colId xmlns:a16="http://schemas.microsoft.com/office/drawing/2014/main" val="2517458337"/>
                    </a:ext>
                  </a:extLst>
                </a:gridCol>
                <a:gridCol w="1810752">
                  <a:extLst>
                    <a:ext uri="{9D8B030D-6E8A-4147-A177-3AD203B41FA5}">
                      <a16:colId xmlns:a16="http://schemas.microsoft.com/office/drawing/2014/main" val="4098577575"/>
                    </a:ext>
                  </a:extLst>
                </a:gridCol>
                <a:gridCol w="1820528">
                  <a:extLst>
                    <a:ext uri="{9D8B030D-6E8A-4147-A177-3AD203B41FA5}">
                      <a16:colId xmlns:a16="http://schemas.microsoft.com/office/drawing/2014/main" val="3158890590"/>
                    </a:ext>
                  </a:extLst>
                </a:gridCol>
              </a:tblGrid>
              <a:tr h="699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a:t>             Bütçe Kategorisi</a:t>
                      </a:r>
                    </a:p>
                    <a:p>
                      <a:endParaRPr lang="tr-TR" sz="1900"/>
                    </a:p>
                  </a:txBody>
                  <a:tcPr marL="94474" marR="94474" marT="47237" marB="4723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900"/>
                        <a:t>Uygun maliyetler ve geçerli kurallar</a:t>
                      </a:r>
                    </a:p>
                  </a:txBody>
                  <a:tcPr marL="94474" marR="94474" marT="47237" marB="47237"/>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a:t>                        Miktar</a:t>
                      </a:r>
                    </a:p>
                    <a:p>
                      <a:endParaRPr lang="tr-TR" sz="1900"/>
                    </a:p>
                  </a:txBody>
                  <a:tcPr marL="94474" marR="94474" marT="47237" marB="47237"/>
                </a:tc>
                <a:tc hMerge="1">
                  <a:txBody>
                    <a:bodyPr/>
                    <a:lstStyle/>
                    <a:p>
                      <a:endParaRPr lang="tr-TR"/>
                    </a:p>
                  </a:txBody>
                  <a:tcPr/>
                </a:tc>
                <a:extLst>
                  <a:ext uri="{0D108BD9-81ED-4DB2-BD59-A6C34878D82A}">
                    <a16:rowId xmlns:a16="http://schemas.microsoft.com/office/drawing/2014/main" val="969356411"/>
                  </a:ext>
                </a:extLst>
              </a:tr>
              <a:tr h="1265952">
                <a:tc rowSpan="3">
                  <a:txBody>
                    <a:bodyPr/>
                    <a:lstStyle/>
                    <a:p>
                      <a:r>
                        <a:rPr lang="tr-TR" sz="1900"/>
                        <a:t>             </a:t>
                      </a:r>
                    </a:p>
                    <a:p>
                      <a:endParaRPr lang="tr-TR" sz="1900"/>
                    </a:p>
                    <a:p>
                      <a:endParaRPr lang="tr-TR" sz="1900"/>
                    </a:p>
                    <a:p>
                      <a:endParaRPr lang="tr-TR" sz="1900"/>
                    </a:p>
                    <a:p>
                      <a:r>
                        <a:rPr lang="tr-TR" sz="1900" b="1" kern="1200">
                          <a:solidFill>
                            <a:schemeClr val="dk1"/>
                          </a:solidFill>
                          <a:latin typeface="+mn-lt"/>
                          <a:ea typeface="+mn-ea"/>
                          <a:cs typeface="+mn-cs"/>
                        </a:rPr>
                        <a:t>              Çoğaltıcı Etkinlikler</a:t>
                      </a:r>
                    </a:p>
                  </a:txBody>
                  <a:tcPr marL="94474" marR="94474" marT="47237" marB="47237"/>
                </a:tc>
                <a:tc rowSpan="3">
                  <a:txBody>
                    <a:bodyPr/>
                    <a:lstStyle/>
                    <a:p>
                      <a:pPr marL="0" algn="l" defTabSz="914400" rtl="0" eaLnBrk="1" latinLnBrk="0" hangingPunct="1"/>
                      <a:r>
                        <a:rPr lang="tr-TR" sz="1200" kern="1200" dirty="0">
                          <a:solidFill>
                            <a:schemeClr val="dk1"/>
                          </a:solidFill>
                          <a:latin typeface="+mn-lt"/>
                          <a:ea typeface="+mn-ea"/>
                          <a:cs typeface="+mn-cs"/>
                        </a:rPr>
                        <a:t>Proje sonuçlarını paylaşmayı ve yaymayı amaçlayan ulusal ve </a:t>
                      </a:r>
                      <a:r>
                        <a:rPr lang="tr-TR" sz="1200" kern="1200" dirty="0" err="1">
                          <a:solidFill>
                            <a:schemeClr val="dk1"/>
                          </a:solidFill>
                          <a:latin typeface="+mn-lt"/>
                          <a:ea typeface="+mn-ea"/>
                          <a:cs typeface="+mn-cs"/>
                        </a:rPr>
                        <a:t>ulusötesi</a:t>
                      </a:r>
                      <a:r>
                        <a:rPr lang="tr-TR" sz="1200" kern="1200" dirty="0">
                          <a:solidFill>
                            <a:schemeClr val="dk1"/>
                          </a:solidFill>
                          <a:latin typeface="+mn-lt"/>
                          <a:ea typeface="+mn-ea"/>
                          <a:cs typeface="+mn-cs"/>
                        </a:rPr>
                        <a:t> konferanslar, seminerler, etkinlikler (fiziksel veya sanal biçimde) ile bağlantılı maliyetlere katkı (</a:t>
                      </a:r>
                      <a:r>
                        <a:rPr lang="tr-TR" sz="1200" kern="1200" baseline="0" dirty="0">
                          <a:solidFill>
                            <a:schemeClr val="dk1"/>
                          </a:solidFill>
                          <a:latin typeface="+mn-lt"/>
                          <a:ea typeface="+mn-ea"/>
                          <a:cs typeface="+mn-cs"/>
                        </a:rPr>
                        <a:t> </a:t>
                      </a:r>
                      <a:r>
                        <a:rPr lang="tr-TR" sz="1200" kern="1200" dirty="0">
                          <a:solidFill>
                            <a:schemeClr val="dk1"/>
                          </a:solidFill>
                          <a:latin typeface="+mn-lt"/>
                          <a:ea typeface="+mn-ea"/>
                          <a:cs typeface="+mn-cs"/>
                        </a:rPr>
                        <a:t>projede yer alan katılımcı kuruluşların temsilcilerinin seyahatleri ve harcırahları hariç).</a:t>
                      </a:r>
                    </a:p>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r>
                        <a:rPr lang="tr-TR" sz="1200" kern="1200" dirty="0">
                          <a:solidFill>
                            <a:schemeClr val="dk1"/>
                          </a:solidFill>
                          <a:latin typeface="+mn-lt"/>
                          <a:ea typeface="+mn-ea"/>
                          <a:cs typeface="+mn-cs"/>
                        </a:rPr>
                        <a:t>Finansman mekanizması: birim maliyetlere katkı.</a:t>
                      </a:r>
                    </a:p>
                    <a:p>
                      <a:pPr marL="0" algn="l" defTabSz="914400" rtl="0" eaLnBrk="1" latinLnBrk="0" hangingPunct="1"/>
                      <a:r>
                        <a:rPr lang="tr-TR" sz="1200" kern="1200" dirty="0">
                          <a:solidFill>
                            <a:schemeClr val="dk1"/>
                          </a:solidFill>
                          <a:latin typeface="+mn-lt"/>
                          <a:ea typeface="+mn-ea"/>
                          <a:cs typeface="+mn-cs"/>
                        </a:rPr>
                        <a:t>Tahsis </a:t>
                      </a:r>
                      <a:r>
                        <a:rPr lang="tr-TR" sz="1200" kern="1200" dirty="0" err="1">
                          <a:solidFill>
                            <a:schemeClr val="dk1"/>
                          </a:solidFill>
                          <a:latin typeface="+mn-lt"/>
                          <a:ea typeface="+mn-ea"/>
                          <a:cs typeface="+mn-cs"/>
                        </a:rPr>
                        <a:t>kuralı:Projede</a:t>
                      </a:r>
                      <a:r>
                        <a:rPr lang="tr-TR" sz="1200" kern="1200" dirty="0">
                          <a:solidFill>
                            <a:schemeClr val="dk1"/>
                          </a:solidFill>
                          <a:latin typeface="+mn-lt"/>
                          <a:ea typeface="+mn-ea"/>
                          <a:cs typeface="+mn-cs"/>
                        </a:rPr>
                        <a:t> çoğaltıcı etkinliklere destek,</a:t>
                      </a:r>
                    </a:p>
                    <a:p>
                      <a:pPr marL="0" algn="l" defTabSz="914400" rtl="0" eaLnBrk="1" latinLnBrk="0" hangingPunct="1"/>
                      <a:r>
                        <a:rPr lang="tr-TR" sz="1200" kern="1200" dirty="0">
                          <a:solidFill>
                            <a:schemeClr val="dk1"/>
                          </a:solidFill>
                          <a:latin typeface="+mn-lt"/>
                          <a:ea typeface="+mn-ea"/>
                          <a:cs typeface="+mn-cs"/>
                        </a:rPr>
                        <a:t>sadece sonuçlarla doğrudan ilişkili ise sağlanır</a:t>
                      </a:r>
                    </a:p>
                    <a:p>
                      <a:pPr marL="0" algn="l" defTabSz="914400" rtl="0" eaLnBrk="1" latinLnBrk="0" hangingPunct="1"/>
                      <a:r>
                        <a:rPr lang="tr-TR" sz="1200" kern="1200" dirty="0">
                          <a:solidFill>
                            <a:schemeClr val="dk1"/>
                          </a:solidFill>
                          <a:latin typeface="+mn-lt"/>
                          <a:ea typeface="+mn-ea"/>
                          <a:cs typeface="+mn-cs"/>
                        </a:rPr>
                        <a:t>proje. Proje sonuçları</a:t>
                      </a:r>
                      <a:r>
                        <a:rPr lang="tr-TR" sz="1200" kern="1200" baseline="0" dirty="0">
                          <a:solidFill>
                            <a:schemeClr val="dk1"/>
                          </a:solidFill>
                          <a:latin typeface="+mn-lt"/>
                          <a:ea typeface="+mn-ea"/>
                          <a:cs typeface="+mn-cs"/>
                        </a:rPr>
                        <a:t> kaleminden hibe almamış projelerde çoğaltıcı etkinlikler desteklenmez.</a:t>
                      </a:r>
                    </a:p>
                    <a:p>
                      <a:pPr marL="0" algn="l" defTabSz="914400" rtl="0" eaLnBrk="1" latinLnBrk="0" hangingPunct="1"/>
                      <a:endParaRPr lang="tr-TR" sz="1200" kern="1200" baseline="0" dirty="0">
                        <a:solidFill>
                          <a:schemeClr val="dk1"/>
                        </a:solidFill>
                        <a:latin typeface="+mn-lt"/>
                        <a:ea typeface="+mn-ea"/>
                        <a:cs typeface="+mn-cs"/>
                      </a:endParaRPr>
                    </a:p>
                    <a:p>
                      <a:pPr marL="0" algn="l" defTabSz="914400" rtl="0" eaLnBrk="1" latinLnBrk="0" hangingPunct="1"/>
                      <a:endParaRPr lang="tr-TR" sz="1200" kern="1200" dirty="0">
                        <a:solidFill>
                          <a:schemeClr val="dk1"/>
                        </a:solidFill>
                        <a:latin typeface="+mn-lt"/>
                        <a:ea typeface="+mn-ea"/>
                        <a:cs typeface="+mn-cs"/>
                      </a:endParaRPr>
                    </a:p>
                  </a:txBody>
                  <a:tcPr marL="94474" marR="94474" marT="47237" marB="4723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Yerel katılımcı</a:t>
                      </a:r>
                    </a:p>
                    <a:p>
                      <a:r>
                        <a:rPr lang="tr-TR" sz="1200" kern="1200" dirty="0">
                          <a:solidFill>
                            <a:schemeClr val="dk1"/>
                          </a:solidFill>
                          <a:latin typeface="+mn-lt"/>
                          <a:ea typeface="+mn-ea"/>
                          <a:cs typeface="+mn-cs"/>
                        </a:rPr>
                        <a:t>başına 100 EUR</a:t>
                      </a:r>
                    </a:p>
                    <a:p>
                      <a:endParaRPr lang="tr-TR" sz="1200" kern="1200" dirty="0">
                        <a:solidFill>
                          <a:schemeClr val="dk1"/>
                        </a:solidFill>
                        <a:latin typeface="+mn-lt"/>
                        <a:ea typeface="+mn-ea"/>
                        <a:cs typeface="+mn-cs"/>
                      </a:endParaRPr>
                    </a:p>
                    <a:p>
                      <a:r>
                        <a:rPr lang="tr-TR" sz="1200" kern="1200" dirty="0">
                          <a:solidFill>
                            <a:schemeClr val="dk1"/>
                          </a:solidFill>
                          <a:latin typeface="+mn-lt"/>
                          <a:ea typeface="+mn-ea"/>
                          <a:cs typeface="+mn-cs"/>
                        </a:rPr>
                        <a:t>(yani etkinliğin gerçekleştiği ülkeden katılımcılar)</a:t>
                      </a:r>
                    </a:p>
                  </a:txBody>
                  <a:tcPr marL="94474" marR="94474" marT="47237" marB="47237"/>
                </a:tc>
                <a:tc rowSpan="3">
                  <a:txBody>
                    <a:bodyPr/>
                    <a:lstStyle/>
                    <a:p>
                      <a:endParaRPr lang="tr-TR" sz="1200" kern="1200" dirty="0">
                        <a:solidFill>
                          <a:schemeClr val="dk1"/>
                        </a:solidFill>
                        <a:latin typeface="+mn-lt"/>
                        <a:ea typeface="+mn-ea"/>
                        <a:cs typeface="+mn-cs"/>
                      </a:endParaRPr>
                    </a:p>
                    <a:p>
                      <a:endParaRPr lang="tr-TR" sz="1200" kern="1200" dirty="0">
                        <a:solidFill>
                          <a:schemeClr val="dk1"/>
                        </a:solidFill>
                        <a:latin typeface="+mn-lt"/>
                        <a:ea typeface="+mn-ea"/>
                        <a:cs typeface="+mn-cs"/>
                      </a:endParaRPr>
                    </a:p>
                    <a:p>
                      <a:endParaRPr lang="tr-TR" sz="1200" kern="1200" dirty="0">
                        <a:solidFill>
                          <a:schemeClr val="dk1"/>
                        </a:solidFill>
                        <a:latin typeface="+mn-lt"/>
                        <a:ea typeface="+mn-ea"/>
                        <a:cs typeface="+mn-cs"/>
                      </a:endParaRPr>
                    </a:p>
                    <a:p>
                      <a:endParaRPr lang="tr-TR" sz="1200" kern="1200" dirty="0">
                        <a:solidFill>
                          <a:schemeClr val="dk1"/>
                        </a:solidFill>
                        <a:latin typeface="+mn-lt"/>
                        <a:ea typeface="+mn-ea"/>
                        <a:cs typeface="+mn-cs"/>
                      </a:endParaRPr>
                    </a:p>
                    <a:p>
                      <a:endParaRPr lang="tr-TR" sz="1200" kern="1200" dirty="0">
                        <a:solidFill>
                          <a:schemeClr val="dk1"/>
                        </a:solidFill>
                        <a:latin typeface="+mn-lt"/>
                        <a:ea typeface="+mn-ea"/>
                        <a:cs typeface="+mn-cs"/>
                      </a:endParaRPr>
                    </a:p>
                    <a:p>
                      <a:r>
                        <a:rPr lang="tr-TR" sz="1200" kern="1200" dirty="0">
                          <a:solidFill>
                            <a:schemeClr val="dk1"/>
                          </a:solidFill>
                          <a:latin typeface="+mn-lt"/>
                          <a:ea typeface="+mn-ea"/>
                          <a:cs typeface="+mn-cs"/>
                        </a:rPr>
                        <a:t>Proje başına maksimum 30000 EUR, bunun maksimum 5000 EURO</a:t>
                      </a:r>
                    </a:p>
                    <a:p>
                      <a:r>
                        <a:rPr lang="tr-TR" sz="1200" kern="1200" dirty="0">
                          <a:solidFill>
                            <a:schemeClr val="dk1"/>
                          </a:solidFill>
                          <a:latin typeface="+mn-lt"/>
                          <a:ea typeface="+mn-ea"/>
                          <a:cs typeface="+mn-cs"/>
                        </a:rPr>
                        <a:t>proje başına sanal etkinlikler için</a:t>
                      </a:r>
                    </a:p>
                  </a:txBody>
                  <a:tcPr marL="94474" marR="94474" marT="47237" marB="47237"/>
                </a:tc>
                <a:extLst>
                  <a:ext uri="{0D108BD9-81ED-4DB2-BD59-A6C34878D82A}">
                    <a16:rowId xmlns:a16="http://schemas.microsoft.com/office/drawing/2014/main" val="3777462601"/>
                  </a:ext>
                </a:extLst>
              </a:tr>
              <a:tr h="888056">
                <a:tc vMerge="1">
                  <a:txBody>
                    <a:bodyPr/>
                    <a:lstStyle/>
                    <a:p>
                      <a:endParaRPr lang="tr-TR"/>
                    </a:p>
                  </a:txBody>
                  <a:tcPr/>
                </a:tc>
                <a:tc vMerge="1">
                  <a:txBody>
                    <a:bodyPr/>
                    <a:lstStyle/>
                    <a:p>
                      <a:endParaRPr lang="tr-TR"/>
                    </a:p>
                  </a:txBody>
                  <a:tcPr/>
                </a:tc>
                <a:tc>
                  <a:txBody>
                    <a:bodyPr/>
                    <a:lstStyle/>
                    <a:p>
                      <a:pPr marL="0" algn="l" defTabSz="914400" rtl="0" eaLnBrk="1" latinLnBrk="0" hangingPunct="1"/>
                      <a:r>
                        <a:rPr lang="tr-TR" sz="1200" kern="1200" dirty="0">
                          <a:solidFill>
                            <a:schemeClr val="dk1"/>
                          </a:solidFill>
                          <a:latin typeface="+mn-lt"/>
                          <a:ea typeface="+mn-ea"/>
                          <a:cs typeface="+mn-cs"/>
                        </a:rPr>
                        <a:t>Uluslararası katılımcı başına 200 EUR (yani diğer ülkelerden katılımcılar</a:t>
                      </a:r>
                    </a:p>
                  </a:txBody>
                  <a:tcPr marL="94474" marR="94474" marT="47237" marB="47237"/>
                </a:tc>
                <a:tc vMerge="1">
                  <a:txBody>
                    <a:bodyPr/>
                    <a:lstStyle/>
                    <a:p>
                      <a:endParaRPr lang="tr-TR" dirty="0"/>
                    </a:p>
                  </a:txBody>
                  <a:tcPr/>
                </a:tc>
                <a:extLst>
                  <a:ext uri="{0D108BD9-81ED-4DB2-BD59-A6C34878D82A}">
                    <a16:rowId xmlns:a16="http://schemas.microsoft.com/office/drawing/2014/main" val="753013865"/>
                  </a:ext>
                </a:extLst>
              </a:tr>
              <a:tr h="699108">
                <a:tc vMerge="1">
                  <a:txBody>
                    <a:bodyPr/>
                    <a:lstStyle/>
                    <a:p>
                      <a:endParaRPr lang="tr-TR"/>
                    </a:p>
                  </a:txBody>
                  <a:tcPr/>
                </a:tc>
                <a:tc vMerge="1">
                  <a:txBody>
                    <a:bodyPr/>
                    <a:lstStyle/>
                    <a:p>
                      <a:endParaRPr lang="tr-TR"/>
                    </a:p>
                  </a:txBody>
                  <a:tcPr/>
                </a:tc>
                <a:tc>
                  <a:txBody>
                    <a:bodyPr/>
                    <a:lstStyle/>
                    <a:p>
                      <a:pPr marL="0" algn="l" defTabSz="914400" rtl="0" eaLnBrk="1" latinLnBrk="0" hangingPunct="1"/>
                      <a:r>
                        <a:rPr lang="tr-TR" sz="1200" kern="1200" dirty="0">
                          <a:solidFill>
                            <a:schemeClr val="dk1"/>
                          </a:solidFill>
                          <a:latin typeface="+mn-lt"/>
                          <a:ea typeface="+mn-ea"/>
                          <a:cs typeface="+mn-cs"/>
                        </a:rPr>
                        <a:t>Sanal etkinliklerde katılımcı başına 15 EUR</a:t>
                      </a:r>
                    </a:p>
                  </a:txBody>
                  <a:tcPr marL="94474" marR="94474" marT="47237" marB="47237"/>
                </a:tc>
                <a:tc vMerge="1">
                  <a:txBody>
                    <a:bodyPr/>
                    <a:lstStyle/>
                    <a:p>
                      <a:endParaRPr lang="tr-TR" dirty="0"/>
                    </a:p>
                  </a:txBody>
                  <a:tcPr/>
                </a:tc>
                <a:extLst>
                  <a:ext uri="{0D108BD9-81ED-4DB2-BD59-A6C34878D82A}">
                    <a16:rowId xmlns:a16="http://schemas.microsoft.com/office/drawing/2014/main" val="781348128"/>
                  </a:ext>
                </a:extLst>
              </a:tr>
            </a:tbl>
          </a:graphicData>
        </a:graphic>
      </p:graphicFrame>
      <p:pic>
        <p:nvPicPr>
          <p:cNvPr id="8" name="Resim 7">
            <a:extLst>
              <a:ext uri="{FF2B5EF4-FFF2-40B4-BE49-F238E27FC236}">
                <a16:creationId xmlns:a16="http://schemas.microsoft.com/office/drawing/2014/main" id="{FB5BCA4C-56FE-479A-8910-113BD594A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spTree>
    <p:extLst>
      <p:ext uri="{BB962C8B-B14F-4D97-AF65-F5344CB8AC3E}">
        <p14:creationId xmlns:p14="http://schemas.microsoft.com/office/powerpoint/2010/main" val="1056894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a:solidFill>
            <a:srgbClr val="FF0000"/>
          </a:solidFill>
        </p:grpSpPr>
        <p:sp>
          <p:nvSpPr>
            <p:cNvPr id="12"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İçerik Yer Tutucusu 3"/>
          <p:cNvGraphicFramePr>
            <a:graphicFrameLocks noGrp="1"/>
          </p:cNvGraphicFramePr>
          <p:nvPr>
            <p:ph idx="1"/>
            <p:extLst>
              <p:ext uri="{D42A27DB-BD31-4B8C-83A1-F6EECF244321}">
                <p14:modId xmlns:p14="http://schemas.microsoft.com/office/powerpoint/2010/main" val="4280062467"/>
              </p:ext>
            </p:extLst>
          </p:nvPr>
        </p:nvGraphicFramePr>
        <p:xfrm>
          <a:off x="1303679" y="1860604"/>
          <a:ext cx="9559840" cy="4094925"/>
        </p:xfrm>
        <a:graphic>
          <a:graphicData uri="http://schemas.openxmlformats.org/drawingml/2006/table">
            <a:tbl>
              <a:tblPr firstRow="1" bandRow="1">
                <a:tableStyleId>{5C22544A-7EE6-4342-B048-85BDC9FD1C3A}</a:tableStyleId>
              </a:tblPr>
              <a:tblGrid>
                <a:gridCol w="3325679">
                  <a:extLst>
                    <a:ext uri="{9D8B030D-6E8A-4147-A177-3AD203B41FA5}">
                      <a16:colId xmlns:a16="http://schemas.microsoft.com/office/drawing/2014/main" val="467815393"/>
                    </a:ext>
                  </a:extLst>
                </a:gridCol>
                <a:gridCol w="3416473">
                  <a:extLst>
                    <a:ext uri="{9D8B030D-6E8A-4147-A177-3AD203B41FA5}">
                      <a16:colId xmlns:a16="http://schemas.microsoft.com/office/drawing/2014/main" val="2912125378"/>
                    </a:ext>
                  </a:extLst>
                </a:gridCol>
                <a:gridCol w="2817688">
                  <a:extLst>
                    <a:ext uri="{9D8B030D-6E8A-4147-A177-3AD203B41FA5}">
                      <a16:colId xmlns:a16="http://schemas.microsoft.com/office/drawing/2014/main" val="3276448055"/>
                    </a:ext>
                  </a:extLst>
                </a:gridCol>
              </a:tblGrid>
              <a:tr h="90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a:t>             Bütçe Kategorisi</a:t>
                      </a:r>
                    </a:p>
                    <a:p>
                      <a:endParaRPr lang="tr-TR" sz="1700"/>
                    </a:p>
                  </a:txBody>
                  <a:tcPr marL="86757" marR="86757" marT="43378" marB="433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700"/>
                        <a:t>Uygun maliyetler ve geçerli kurallar</a:t>
                      </a:r>
                    </a:p>
                    <a:p>
                      <a:endParaRPr lang="tr-TR" sz="1700"/>
                    </a:p>
                  </a:txBody>
                  <a:tcPr marL="86757" marR="86757" marT="43378" marB="43378"/>
                </a:tc>
                <a:tc>
                  <a:txBody>
                    <a:bodyPr/>
                    <a:lstStyle/>
                    <a:p>
                      <a:r>
                        <a:rPr lang="tr-TR" sz="1700"/>
                        <a:t>               Miktar</a:t>
                      </a:r>
                    </a:p>
                  </a:txBody>
                  <a:tcPr marL="86757" marR="86757" marT="43378" marB="43378"/>
                </a:tc>
                <a:extLst>
                  <a:ext uri="{0D108BD9-81ED-4DB2-BD59-A6C34878D82A}">
                    <a16:rowId xmlns:a16="http://schemas.microsoft.com/office/drawing/2014/main" val="84837027"/>
                  </a:ext>
                </a:extLst>
              </a:tr>
              <a:tr h="1336056">
                <a:tc rowSpan="2">
                  <a:txBody>
                    <a:bodyPr/>
                    <a:lstStyle/>
                    <a:p>
                      <a:r>
                        <a:rPr lang="tr-TR" sz="1700"/>
                        <a:t>               </a:t>
                      </a:r>
                    </a:p>
                    <a:p>
                      <a:endParaRPr lang="tr-TR" sz="1700"/>
                    </a:p>
                    <a:p>
                      <a:endParaRPr lang="tr-TR" sz="1700"/>
                    </a:p>
                    <a:p>
                      <a:endParaRPr lang="tr-TR" sz="1700"/>
                    </a:p>
                    <a:p>
                      <a:endParaRPr lang="tr-TR" sz="1700"/>
                    </a:p>
                    <a:p>
                      <a:pPr marL="0" algn="l" defTabSz="914400" rtl="0" eaLnBrk="1" latinLnBrk="0" hangingPunct="1"/>
                      <a:r>
                        <a:rPr lang="tr-TR" sz="1700" b="1" kern="1200">
                          <a:solidFill>
                            <a:schemeClr val="dk1"/>
                          </a:solidFill>
                          <a:latin typeface="+mn-lt"/>
                          <a:ea typeface="+mn-ea"/>
                          <a:cs typeface="+mn-cs"/>
                        </a:rPr>
                        <a:t>                   İçerme Desteği </a:t>
                      </a:r>
                    </a:p>
                  </a:txBody>
                  <a:tcPr marL="86757" marR="86757" marT="43378" marB="43378"/>
                </a:tc>
                <a:tc>
                  <a:txBody>
                    <a:bodyPr/>
                    <a:lstStyle/>
                    <a:p>
                      <a:r>
                        <a:rPr lang="tr-TR" sz="1100" kern="1200">
                          <a:solidFill>
                            <a:schemeClr val="dk1"/>
                          </a:solidFill>
                          <a:latin typeface="+mn-lt"/>
                          <a:ea typeface="+mn-ea"/>
                          <a:cs typeface="+mn-cs"/>
                        </a:rPr>
                        <a:t>İmkanı</a:t>
                      </a:r>
                      <a:r>
                        <a:rPr lang="tr-TR" sz="1100" kern="1200" baseline="0">
                          <a:solidFill>
                            <a:schemeClr val="dk1"/>
                          </a:solidFill>
                          <a:latin typeface="+mn-lt"/>
                          <a:ea typeface="+mn-ea"/>
                          <a:cs typeface="+mn-cs"/>
                        </a:rPr>
                        <a:t> kısıtlı </a:t>
                      </a:r>
                      <a:r>
                        <a:rPr lang="tr-TR" sz="1100" kern="1200">
                          <a:solidFill>
                            <a:schemeClr val="dk1"/>
                          </a:solidFill>
                          <a:latin typeface="+mn-lt"/>
                          <a:ea typeface="+mn-ea"/>
                          <a:cs typeface="+mn-cs"/>
                        </a:rPr>
                        <a:t>katılımcıların katılımıyla ilgili maliyetler. Finansman mekanizması: birim maliyetlere katkı.</a:t>
                      </a:r>
                    </a:p>
                    <a:p>
                      <a:r>
                        <a:rPr lang="tr-TR" sz="1100" kern="1200">
                          <a:solidFill>
                            <a:schemeClr val="dk1"/>
                          </a:solidFill>
                          <a:latin typeface="+mn-lt"/>
                          <a:ea typeface="+mn-ea"/>
                          <a:cs typeface="+mn-cs"/>
                        </a:rPr>
                        <a:t>Tahsis kuralı: Dahil etme destek kategorisi aracılığıyla gerçek maliyetlere dayalı olarak ek destek alan imkanı</a:t>
                      </a:r>
                      <a:r>
                        <a:rPr lang="tr-TR" sz="1100" kern="1200" baseline="0">
                          <a:solidFill>
                            <a:schemeClr val="dk1"/>
                          </a:solidFill>
                          <a:latin typeface="+mn-lt"/>
                          <a:ea typeface="+mn-ea"/>
                          <a:cs typeface="+mn-cs"/>
                        </a:rPr>
                        <a:t> kısıtlı </a:t>
                      </a:r>
                      <a:r>
                        <a:rPr lang="tr-TR" sz="1100" kern="1200">
                          <a:solidFill>
                            <a:schemeClr val="dk1"/>
                          </a:solidFill>
                          <a:latin typeface="+mn-lt"/>
                          <a:ea typeface="+mn-ea"/>
                          <a:cs typeface="+mn-cs"/>
                        </a:rPr>
                        <a:t>katılımcıların sayısına dayanır.</a:t>
                      </a:r>
                    </a:p>
                  </a:txBody>
                  <a:tcPr marL="86757" marR="86757" marT="43378" marB="43378"/>
                </a:tc>
                <a:tc>
                  <a:txBody>
                    <a:bodyPr/>
                    <a:lstStyle/>
                    <a:p>
                      <a:r>
                        <a:rPr lang="tr-TR" sz="1100" kern="1200">
                          <a:solidFill>
                            <a:schemeClr val="dk1"/>
                          </a:solidFill>
                          <a:latin typeface="+mn-lt"/>
                          <a:ea typeface="+mn-ea"/>
                          <a:cs typeface="+mn-cs"/>
                        </a:rPr>
                        <a:t>Katılımcı başına 100 EUR</a:t>
                      </a:r>
                    </a:p>
                  </a:txBody>
                  <a:tcPr marL="86757" marR="86757" marT="43378" marB="43378"/>
                </a:tc>
                <a:extLst>
                  <a:ext uri="{0D108BD9-81ED-4DB2-BD59-A6C34878D82A}">
                    <a16:rowId xmlns:a16="http://schemas.microsoft.com/office/drawing/2014/main" val="2301732366"/>
                  </a:ext>
                </a:extLst>
              </a:tr>
              <a:tr h="1856597">
                <a:tc vMerge="1">
                  <a:txBody>
                    <a:bodyPr/>
                    <a:lstStyle/>
                    <a:p>
                      <a:endParaRPr lang="tr-TR"/>
                    </a:p>
                  </a:txBody>
                  <a:tcPr/>
                </a:tc>
                <a:tc>
                  <a:txBody>
                    <a:bodyPr/>
                    <a:lstStyle/>
                    <a:p>
                      <a:r>
                        <a:rPr lang="tr-TR" sz="1100" kern="1200">
                          <a:solidFill>
                            <a:schemeClr val="dk1"/>
                          </a:solidFill>
                          <a:latin typeface="+mn-lt"/>
                          <a:ea typeface="+mn-ea"/>
                          <a:cs typeface="+mn-cs"/>
                        </a:rPr>
                        <a:t>İmklanı</a:t>
                      </a:r>
                      <a:r>
                        <a:rPr lang="tr-TR" sz="1100" kern="1200" baseline="0">
                          <a:solidFill>
                            <a:schemeClr val="dk1"/>
                          </a:solidFill>
                          <a:latin typeface="+mn-lt"/>
                          <a:ea typeface="+mn-ea"/>
                          <a:cs typeface="+mn-cs"/>
                        </a:rPr>
                        <a:t> kısıtlı </a:t>
                      </a:r>
                      <a:r>
                        <a:rPr lang="tr-TR" sz="1100" kern="1200">
                          <a:solidFill>
                            <a:schemeClr val="dk1"/>
                          </a:solidFill>
                          <a:latin typeface="+mn-lt"/>
                          <a:ea typeface="+mn-ea"/>
                          <a:cs typeface="+mn-cs"/>
                        </a:rPr>
                        <a:t>katılımcılarla ve refakatçileriyle doğrudan bağlantılı ek maliyetler (bu katılımcılar için bütçe kategorileri "Seyahat" ve "Bireysel destek" yoluyla bir hibe talep edilmediği takdirde seyahat ve geçimle ilgili gerekçeli maliyetler dahil). </a:t>
                      </a:r>
                    </a:p>
                    <a:p>
                      <a:r>
                        <a:rPr lang="tr-TR" sz="1100" kern="1200">
                          <a:solidFill>
                            <a:schemeClr val="dk1"/>
                          </a:solidFill>
                          <a:latin typeface="+mn-lt"/>
                          <a:ea typeface="+mn-ea"/>
                          <a:cs typeface="+mn-cs"/>
                        </a:rPr>
                        <a:t>Finansman mekanizması: gerçek maliyetler.</a:t>
                      </a:r>
                    </a:p>
                    <a:p>
                      <a:r>
                        <a:rPr lang="tr-TR" sz="1100" kern="1200">
                          <a:solidFill>
                            <a:schemeClr val="dk1"/>
                          </a:solidFill>
                          <a:latin typeface="+mn-lt"/>
                          <a:ea typeface="+mn-ea"/>
                          <a:cs typeface="+mn-cs"/>
                        </a:rPr>
                        <a:t>Tahsis kuralı: talep, başvuru sahibi tarafından gerekçelendirilmeli ve Ulusal Ajans tarafından onaylanmalıdır.</a:t>
                      </a:r>
                    </a:p>
                    <a:p>
                      <a:endParaRPr lang="tr-TR" sz="1100" kern="1200">
                        <a:solidFill>
                          <a:schemeClr val="dk1"/>
                        </a:solidFill>
                        <a:latin typeface="+mn-lt"/>
                        <a:ea typeface="+mn-ea"/>
                        <a:cs typeface="+mn-cs"/>
                      </a:endParaRPr>
                    </a:p>
                  </a:txBody>
                  <a:tcPr marL="86757" marR="86757" marT="43378" marB="43378"/>
                </a:tc>
                <a:tc>
                  <a:txBody>
                    <a:bodyPr/>
                    <a:lstStyle/>
                    <a:p>
                      <a:r>
                        <a:rPr lang="tr-TR" sz="1100" kern="1200">
                          <a:solidFill>
                            <a:schemeClr val="dk1"/>
                          </a:solidFill>
                          <a:latin typeface="+mn-lt"/>
                          <a:ea typeface="+mn-ea"/>
                          <a:cs typeface="+mn-cs"/>
                        </a:rPr>
                        <a:t>Uygun</a:t>
                      </a:r>
                      <a:r>
                        <a:rPr lang="tr-TR" sz="1100" kern="1200" baseline="0">
                          <a:solidFill>
                            <a:schemeClr val="dk1"/>
                          </a:solidFill>
                          <a:latin typeface="+mn-lt"/>
                          <a:ea typeface="+mn-ea"/>
                          <a:cs typeface="+mn-cs"/>
                        </a:rPr>
                        <a:t> </a:t>
                      </a:r>
                      <a:r>
                        <a:rPr lang="tr-TR" sz="1100" kern="1200">
                          <a:solidFill>
                            <a:schemeClr val="dk1"/>
                          </a:solidFill>
                          <a:latin typeface="+mn-lt"/>
                          <a:ea typeface="+mn-ea"/>
                          <a:cs typeface="+mn-cs"/>
                        </a:rPr>
                        <a:t> giderlerin %100 ü</a:t>
                      </a:r>
                    </a:p>
                  </a:txBody>
                  <a:tcPr marL="86757" marR="86757" marT="43378" marB="43378"/>
                </a:tc>
                <a:extLst>
                  <a:ext uri="{0D108BD9-81ED-4DB2-BD59-A6C34878D82A}">
                    <a16:rowId xmlns:a16="http://schemas.microsoft.com/office/drawing/2014/main" val="3454842414"/>
                  </a:ext>
                </a:extLst>
              </a:tr>
            </a:tbl>
          </a:graphicData>
        </a:graphic>
      </p:graphicFrame>
      <p:pic>
        <p:nvPicPr>
          <p:cNvPr id="8" name="Resim 7">
            <a:extLst>
              <a:ext uri="{FF2B5EF4-FFF2-40B4-BE49-F238E27FC236}">
                <a16:creationId xmlns:a16="http://schemas.microsoft.com/office/drawing/2014/main" id="{592F2B50-7958-4ECF-8BA2-BED8C20C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spTree>
    <p:extLst>
      <p:ext uri="{BB962C8B-B14F-4D97-AF65-F5344CB8AC3E}">
        <p14:creationId xmlns:p14="http://schemas.microsoft.com/office/powerpoint/2010/main" val="695989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a:solidFill>
            <a:srgbClr val="FF0000"/>
          </a:solidFill>
        </p:grpSpPr>
        <p:sp>
          <p:nvSpPr>
            <p:cNvPr id="12"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İçerik Yer Tutucusu 3"/>
          <p:cNvGraphicFramePr>
            <a:graphicFrameLocks noGrp="1"/>
          </p:cNvGraphicFramePr>
          <p:nvPr>
            <p:ph idx="1"/>
            <p:extLst>
              <p:ext uri="{D42A27DB-BD31-4B8C-83A1-F6EECF244321}">
                <p14:modId xmlns:p14="http://schemas.microsoft.com/office/powerpoint/2010/main" val="540398813"/>
              </p:ext>
            </p:extLst>
          </p:nvPr>
        </p:nvGraphicFramePr>
        <p:xfrm>
          <a:off x="1642702" y="1860604"/>
          <a:ext cx="8881795" cy="4094925"/>
        </p:xfrm>
        <a:graphic>
          <a:graphicData uri="http://schemas.openxmlformats.org/drawingml/2006/table">
            <a:tbl>
              <a:tblPr firstRow="1" bandRow="1">
                <a:tableStyleId>{5C22544A-7EE6-4342-B048-85BDC9FD1C3A}</a:tableStyleId>
              </a:tblPr>
              <a:tblGrid>
                <a:gridCol w="2917696">
                  <a:extLst>
                    <a:ext uri="{9D8B030D-6E8A-4147-A177-3AD203B41FA5}">
                      <a16:colId xmlns:a16="http://schemas.microsoft.com/office/drawing/2014/main" val="1039683749"/>
                    </a:ext>
                  </a:extLst>
                </a:gridCol>
                <a:gridCol w="2971029">
                  <a:extLst>
                    <a:ext uri="{9D8B030D-6E8A-4147-A177-3AD203B41FA5}">
                      <a16:colId xmlns:a16="http://schemas.microsoft.com/office/drawing/2014/main" val="3179194047"/>
                    </a:ext>
                  </a:extLst>
                </a:gridCol>
                <a:gridCol w="2993070">
                  <a:extLst>
                    <a:ext uri="{9D8B030D-6E8A-4147-A177-3AD203B41FA5}">
                      <a16:colId xmlns:a16="http://schemas.microsoft.com/office/drawing/2014/main" val="3412983574"/>
                    </a:ext>
                  </a:extLst>
                </a:gridCol>
              </a:tblGrid>
              <a:tr h="563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a:t>               Bütçe Kategorisi</a:t>
                      </a:r>
                    </a:p>
                    <a:p>
                      <a:endParaRPr lang="tr-TR" sz="1500"/>
                    </a:p>
                  </a:txBody>
                  <a:tcPr marL="76114" marR="76114" marT="38057" marB="3805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a:t>       Uygun maliyetler ve geçerli kurallar</a:t>
                      </a:r>
                    </a:p>
                  </a:txBody>
                  <a:tcPr marL="76114" marR="76114" marT="38057" marB="38057"/>
                </a:tc>
                <a:tc>
                  <a:txBody>
                    <a:bodyPr/>
                    <a:lstStyle/>
                    <a:p>
                      <a:r>
                        <a:rPr lang="tr-TR" sz="1500"/>
                        <a:t>                Miktar</a:t>
                      </a:r>
                    </a:p>
                  </a:txBody>
                  <a:tcPr marL="76114" marR="76114" marT="38057" marB="38057"/>
                </a:tc>
                <a:extLst>
                  <a:ext uri="{0D108BD9-81ED-4DB2-BD59-A6C34878D82A}">
                    <a16:rowId xmlns:a16="http://schemas.microsoft.com/office/drawing/2014/main" val="1617210836"/>
                  </a:ext>
                </a:extLst>
              </a:tr>
              <a:tr h="3151112">
                <a:tc>
                  <a:txBody>
                    <a:bodyPr/>
                    <a:lstStyle/>
                    <a:p>
                      <a:endParaRPr lang="tr-TR" sz="1000" b="1" kern="1200">
                        <a:solidFill>
                          <a:schemeClr val="dk1"/>
                        </a:solidFill>
                        <a:latin typeface="+mn-lt"/>
                        <a:ea typeface="+mn-ea"/>
                        <a:cs typeface="+mn-cs"/>
                      </a:endParaRPr>
                    </a:p>
                    <a:p>
                      <a:endParaRPr lang="tr-TR" sz="1000" b="1" kern="1200">
                        <a:solidFill>
                          <a:schemeClr val="dk1"/>
                        </a:solidFill>
                        <a:latin typeface="+mn-lt"/>
                        <a:ea typeface="+mn-ea"/>
                        <a:cs typeface="+mn-cs"/>
                      </a:endParaRPr>
                    </a:p>
                    <a:p>
                      <a:r>
                        <a:rPr lang="tr-TR" sz="1000" b="1" kern="1200">
                          <a:solidFill>
                            <a:schemeClr val="dk1"/>
                          </a:solidFill>
                          <a:latin typeface="+mn-lt"/>
                          <a:ea typeface="+mn-ea"/>
                          <a:cs typeface="+mn-cs"/>
                        </a:rPr>
                        <a:t>                                </a:t>
                      </a:r>
                    </a:p>
                    <a:p>
                      <a:endParaRPr lang="tr-TR" sz="1000" b="1" kern="1200">
                        <a:solidFill>
                          <a:schemeClr val="dk1"/>
                        </a:solidFill>
                        <a:latin typeface="+mn-lt"/>
                        <a:ea typeface="+mn-ea"/>
                        <a:cs typeface="+mn-cs"/>
                      </a:endParaRPr>
                    </a:p>
                    <a:p>
                      <a:endParaRPr lang="tr-TR" sz="1000" b="1" kern="1200">
                        <a:solidFill>
                          <a:schemeClr val="dk1"/>
                        </a:solidFill>
                        <a:latin typeface="+mn-lt"/>
                        <a:ea typeface="+mn-ea"/>
                        <a:cs typeface="+mn-cs"/>
                      </a:endParaRPr>
                    </a:p>
                    <a:p>
                      <a:endParaRPr lang="tr-TR" sz="1000" b="1" kern="1200">
                        <a:solidFill>
                          <a:schemeClr val="dk1"/>
                        </a:solidFill>
                        <a:latin typeface="+mn-lt"/>
                        <a:ea typeface="+mn-ea"/>
                        <a:cs typeface="+mn-cs"/>
                      </a:endParaRPr>
                    </a:p>
                    <a:p>
                      <a:endParaRPr lang="tr-TR" sz="1000" b="1" kern="1200">
                        <a:solidFill>
                          <a:schemeClr val="dk1"/>
                        </a:solidFill>
                        <a:latin typeface="+mn-lt"/>
                        <a:ea typeface="+mn-ea"/>
                        <a:cs typeface="+mn-cs"/>
                      </a:endParaRPr>
                    </a:p>
                    <a:p>
                      <a:r>
                        <a:rPr lang="tr-TR" sz="1000" b="1" kern="1200">
                          <a:solidFill>
                            <a:schemeClr val="dk1"/>
                          </a:solidFill>
                          <a:latin typeface="+mn-lt"/>
                          <a:ea typeface="+mn-ea"/>
                          <a:cs typeface="+mn-cs"/>
                        </a:rPr>
                        <a:t>                            </a:t>
                      </a:r>
                      <a:r>
                        <a:rPr lang="tr-TR" sz="1500" b="1" kern="1200">
                          <a:solidFill>
                            <a:schemeClr val="dk1"/>
                          </a:solidFill>
                          <a:latin typeface="+mn-lt"/>
                          <a:ea typeface="+mn-ea"/>
                          <a:cs typeface="+mn-cs"/>
                        </a:rPr>
                        <a:t>Harici Giderler</a:t>
                      </a:r>
                    </a:p>
                  </a:txBody>
                  <a:tcPr marL="76114" marR="76114" marT="38057" marB="38057"/>
                </a:tc>
                <a:tc>
                  <a:txBody>
                    <a:bodyPr/>
                    <a:lstStyle/>
                    <a:p>
                      <a:r>
                        <a:rPr lang="tr-TR" sz="1000" kern="1200">
                          <a:solidFill>
                            <a:schemeClr val="dk1"/>
                          </a:solidFill>
                          <a:latin typeface="+mn-lt"/>
                          <a:ea typeface="+mn-ea"/>
                          <a:cs typeface="+mn-cs"/>
                        </a:rPr>
                        <a:t>Mal ve hizmetlerin taşerona verilmesi veya satın alınmasıyla ilgili gerçek maliyetlere katkı.</a:t>
                      </a:r>
                    </a:p>
                    <a:p>
                      <a:r>
                        <a:rPr lang="tr-TR" sz="1000" kern="1200">
                          <a:solidFill>
                            <a:schemeClr val="dk1"/>
                          </a:solidFill>
                          <a:latin typeface="+mn-lt"/>
                          <a:ea typeface="+mn-ea"/>
                          <a:cs typeface="+mn-cs"/>
                        </a:rPr>
                        <a:t>Ulusal Ajans isterse, mali teminat sağlama maliyetleri.</a:t>
                      </a:r>
                    </a:p>
                    <a:p>
                      <a:r>
                        <a:rPr lang="tr-TR" sz="1000" kern="1200">
                          <a:solidFill>
                            <a:schemeClr val="dk1"/>
                          </a:solidFill>
                          <a:latin typeface="+mn-lt"/>
                          <a:ea typeface="+mn-ea"/>
                          <a:cs typeface="+mn-cs"/>
                        </a:rPr>
                        <a:t>Daha temiz, daha düşük karbon emisyonlu ulaşım araçlarının kullanımı dahil olmak üzere katılımcıların pahalı seyahat masrafları.</a:t>
                      </a:r>
                    </a:p>
                    <a:p>
                      <a:endParaRPr lang="tr-TR" sz="1000" kern="1200">
                        <a:solidFill>
                          <a:schemeClr val="dk1"/>
                        </a:solidFill>
                        <a:latin typeface="+mn-lt"/>
                        <a:ea typeface="+mn-ea"/>
                        <a:cs typeface="+mn-cs"/>
                      </a:endParaRPr>
                    </a:p>
                    <a:p>
                      <a:r>
                        <a:rPr lang="tr-TR" sz="1000" kern="1200">
                          <a:solidFill>
                            <a:schemeClr val="dk1"/>
                          </a:solidFill>
                          <a:latin typeface="+mn-lt"/>
                          <a:ea typeface="+mn-ea"/>
                          <a:cs typeface="+mn-cs"/>
                        </a:rPr>
                        <a:t>Finansman mekanizması: gerçek maliyetler.</a:t>
                      </a:r>
                    </a:p>
                    <a:p>
                      <a:r>
                        <a:rPr lang="tr-TR" sz="1000" kern="1200">
                          <a:solidFill>
                            <a:schemeClr val="dk1"/>
                          </a:solidFill>
                          <a:latin typeface="+mn-lt"/>
                          <a:ea typeface="+mn-ea"/>
                          <a:cs typeface="+mn-cs"/>
                        </a:rPr>
                        <a:t>Tahsis kuralı: talep, başvuru sahibi tarafından gerekçelendirilmeli ve Ulusal Ajans tarafından onaylanmalıdır.</a:t>
                      </a:r>
                    </a:p>
                    <a:p>
                      <a:endParaRPr lang="tr-TR" sz="1000" kern="1200">
                        <a:solidFill>
                          <a:schemeClr val="dk1"/>
                        </a:solidFill>
                        <a:latin typeface="+mn-lt"/>
                        <a:ea typeface="+mn-ea"/>
                        <a:cs typeface="+mn-cs"/>
                      </a:endParaRPr>
                    </a:p>
                    <a:p>
                      <a:r>
                        <a:rPr lang="tr-TR" sz="1000" kern="1200">
                          <a:solidFill>
                            <a:schemeClr val="dk1"/>
                          </a:solidFill>
                          <a:latin typeface="+mn-lt"/>
                          <a:ea typeface="+mn-ea"/>
                          <a:cs typeface="+mn-cs"/>
                        </a:rPr>
                        <a:t>Alt yüklenici, usulüne uygun gerekçelerle doğrudan katılımcı kuruluşlar tarafından sağlanamayan hizmetlerle ilgili olmalıdır. Ekipman, katılımcı kuruluşlar tarafından normal olarak kullanılan normal ofis ekipmanı veya ekipmanı ile ilgili olamaz.</a:t>
                      </a:r>
                    </a:p>
                    <a:p>
                      <a:endParaRPr lang="tr-TR" sz="1000" kern="1200">
                        <a:solidFill>
                          <a:schemeClr val="dk1"/>
                        </a:solidFill>
                        <a:latin typeface="+mn-lt"/>
                        <a:ea typeface="+mn-ea"/>
                        <a:cs typeface="+mn-cs"/>
                      </a:endParaRPr>
                    </a:p>
                  </a:txBody>
                  <a:tcPr marL="76114" marR="76114" marT="38057" marB="38057"/>
                </a:tc>
                <a:tc>
                  <a:txBody>
                    <a:bodyPr/>
                    <a:lstStyle/>
                    <a:p>
                      <a:pPr marL="0" algn="l" defTabSz="914400" rtl="0" eaLnBrk="1" latinLnBrk="0" hangingPunct="1"/>
                      <a:endParaRPr lang="tr-TR" sz="1000" kern="1200">
                        <a:solidFill>
                          <a:schemeClr val="dk1"/>
                        </a:solidFill>
                        <a:latin typeface="+mn-lt"/>
                        <a:ea typeface="+mn-ea"/>
                        <a:cs typeface="+mn-cs"/>
                      </a:endParaRPr>
                    </a:p>
                    <a:p>
                      <a:pPr marL="0" algn="l" defTabSz="914400" rtl="0" eaLnBrk="1" latinLnBrk="0" hangingPunct="1"/>
                      <a:endParaRPr lang="tr-TR" sz="1000" kern="1200">
                        <a:solidFill>
                          <a:schemeClr val="dk1"/>
                        </a:solidFill>
                        <a:latin typeface="+mn-lt"/>
                        <a:ea typeface="+mn-ea"/>
                        <a:cs typeface="+mn-cs"/>
                      </a:endParaRPr>
                    </a:p>
                    <a:p>
                      <a:pPr marL="0" algn="l" defTabSz="914400" rtl="0" eaLnBrk="1" latinLnBrk="0" hangingPunct="1"/>
                      <a:endParaRPr lang="tr-TR" sz="1000" kern="1200">
                        <a:solidFill>
                          <a:schemeClr val="dk1"/>
                        </a:solidFill>
                        <a:latin typeface="+mn-lt"/>
                        <a:ea typeface="+mn-ea"/>
                        <a:cs typeface="+mn-cs"/>
                      </a:endParaRPr>
                    </a:p>
                    <a:p>
                      <a:pPr marL="0" algn="l" defTabSz="914400" rtl="0" eaLnBrk="1" latinLnBrk="0" hangingPunct="1"/>
                      <a:r>
                        <a:rPr lang="tr-TR" sz="1000" kern="1200">
                          <a:solidFill>
                            <a:schemeClr val="dk1"/>
                          </a:solidFill>
                          <a:latin typeface="+mn-lt"/>
                          <a:ea typeface="+mn-ea"/>
                          <a:cs typeface="+mn-cs"/>
                        </a:rPr>
                        <a:t>Uygun</a:t>
                      </a:r>
                      <a:r>
                        <a:rPr lang="tr-TR" sz="1000" kern="1200" baseline="0">
                          <a:solidFill>
                            <a:schemeClr val="dk1"/>
                          </a:solidFill>
                          <a:latin typeface="+mn-lt"/>
                          <a:ea typeface="+mn-ea"/>
                          <a:cs typeface="+mn-cs"/>
                        </a:rPr>
                        <a:t> </a:t>
                      </a:r>
                      <a:r>
                        <a:rPr lang="tr-TR" sz="1000" kern="1200">
                          <a:solidFill>
                            <a:schemeClr val="dk1"/>
                          </a:solidFill>
                          <a:latin typeface="+mn-lt"/>
                          <a:ea typeface="+mn-ea"/>
                          <a:cs typeface="+mn-cs"/>
                        </a:rPr>
                        <a:t> giderlerin %80 i</a:t>
                      </a:r>
                    </a:p>
                    <a:p>
                      <a:pPr marL="0" algn="l" defTabSz="914400" rtl="0" eaLnBrk="1" latinLnBrk="0" hangingPunct="1"/>
                      <a:endParaRPr lang="tr-TR" sz="1000" kern="1200">
                        <a:solidFill>
                          <a:schemeClr val="dk1"/>
                        </a:solidFill>
                        <a:latin typeface="+mn-lt"/>
                        <a:ea typeface="+mn-ea"/>
                        <a:cs typeface="+mn-cs"/>
                      </a:endParaRPr>
                    </a:p>
                    <a:p>
                      <a:pPr marL="0" algn="l" defTabSz="914400" rtl="0" eaLnBrk="1" latinLnBrk="0" hangingPunct="1"/>
                      <a:endParaRPr lang="tr-TR" sz="1000" kern="1200">
                        <a:solidFill>
                          <a:schemeClr val="dk1"/>
                        </a:solidFill>
                        <a:latin typeface="+mn-lt"/>
                        <a:ea typeface="+mn-ea"/>
                        <a:cs typeface="+mn-cs"/>
                      </a:endParaRPr>
                    </a:p>
                    <a:p>
                      <a:pPr marL="0" algn="l" defTabSz="914400" rtl="0" eaLnBrk="1" latinLnBrk="0" hangingPunct="1"/>
                      <a:r>
                        <a:rPr lang="tr-TR" sz="1000" kern="1200">
                          <a:solidFill>
                            <a:schemeClr val="dk1"/>
                          </a:solidFill>
                          <a:latin typeface="+mn-lt"/>
                          <a:ea typeface="+mn-ea"/>
                          <a:cs typeface="+mn-cs"/>
                        </a:rPr>
                        <a:t>Proje başına maksimum 50.000 EUR (finansal teminat sağlama maliyetleri hariç)</a:t>
                      </a:r>
                    </a:p>
                    <a:p>
                      <a:pPr marL="0" algn="l" defTabSz="914400" rtl="0" eaLnBrk="1" latinLnBrk="0" hangingPunct="1"/>
                      <a:endParaRPr lang="tr-TR" sz="1000" kern="1200">
                        <a:solidFill>
                          <a:schemeClr val="dk1"/>
                        </a:solidFill>
                        <a:latin typeface="+mn-lt"/>
                        <a:ea typeface="+mn-ea"/>
                        <a:cs typeface="+mn-cs"/>
                      </a:endParaRPr>
                    </a:p>
                    <a:p>
                      <a:pPr marL="0" algn="l" defTabSz="914400" rtl="0" eaLnBrk="1" latinLnBrk="0" hangingPunct="1"/>
                      <a:endParaRPr lang="tr-TR" sz="1000" kern="1200">
                        <a:solidFill>
                          <a:schemeClr val="dk1"/>
                        </a:solidFill>
                        <a:latin typeface="+mn-lt"/>
                        <a:ea typeface="+mn-ea"/>
                        <a:cs typeface="+mn-cs"/>
                      </a:endParaRPr>
                    </a:p>
                  </a:txBody>
                  <a:tcPr marL="76114" marR="76114" marT="38057" marB="38057"/>
                </a:tc>
                <a:extLst>
                  <a:ext uri="{0D108BD9-81ED-4DB2-BD59-A6C34878D82A}">
                    <a16:rowId xmlns:a16="http://schemas.microsoft.com/office/drawing/2014/main" val="995232315"/>
                  </a:ext>
                </a:extLst>
              </a:tr>
              <a:tr h="380570">
                <a:tc>
                  <a:txBody>
                    <a:bodyPr/>
                    <a:lstStyle/>
                    <a:p>
                      <a:endParaRPr lang="tr-TR" sz="1500"/>
                    </a:p>
                  </a:txBody>
                  <a:tcPr marL="76114" marR="76114" marT="38057" marB="38057"/>
                </a:tc>
                <a:tc>
                  <a:txBody>
                    <a:bodyPr/>
                    <a:lstStyle/>
                    <a:p>
                      <a:endParaRPr lang="tr-TR" sz="1500"/>
                    </a:p>
                  </a:txBody>
                  <a:tcPr marL="76114" marR="76114" marT="38057" marB="38057"/>
                </a:tc>
                <a:tc>
                  <a:txBody>
                    <a:bodyPr/>
                    <a:lstStyle/>
                    <a:p>
                      <a:endParaRPr lang="tr-TR" sz="1500"/>
                    </a:p>
                  </a:txBody>
                  <a:tcPr marL="76114" marR="76114" marT="38057" marB="38057"/>
                </a:tc>
                <a:extLst>
                  <a:ext uri="{0D108BD9-81ED-4DB2-BD59-A6C34878D82A}">
                    <a16:rowId xmlns:a16="http://schemas.microsoft.com/office/drawing/2014/main" val="2380798844"/>
                  </a:ext>
                </a:extLst>
              </a:tr>
            </a:tbl>
          </a:graphicData>
        </a:graphic>
      </p:graphicFrame>
      <p:pic>
        <p:nvPicPr>
          <p:cNvPr id="8" name="Resim 7">
            <a:extLst>
              <a:ext uri="{FF2B5EF4-FFF2-40B4-BE49-F238E27FC236}">
                <a16:creationId xmlns:a16="http://schemas.microsoft.com/office/drawing/2014/main" id="{0C052673-4FB5-4C79-9A99-A1A9D6CF8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spTree>
    <p:extLst>
      <p:ext uri="{BB962C8B-B14F-4D97-AF65-F5344CB8AC3E}">
        <p14:creationId xmlns:p14="http://schemas.microsoft.com/office/powerpoint/2010/main" val="122804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a:solidFill>
            <a:srgbClr val="FF0000"/>
          </a:solidFill>
        </p:grpSpPr>
        <p:sp>
          <p:nvSpPr>
            <p:cNvPr id="12"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grpSp>
      <p:pic>
        <p:nvPicPr>
          <p:cNvPr id="8" name="Resim 7">
            <a:extLst>
              <a:ext uri="{FF2B5EF4-FFF2-40B4-BE49-F238E27FC236}">
                <a16:creationId xmlns:a16="http://schemas.microsoft.com/office/drawing/2014/main" id="{0C052673-4FB5-4C79-9A99-A1A9D6CF8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graphicFrame>
        <p:nvGraphicFramePr>
          <p:cNvPr id="10" name="İçerik Yer Tutucusu 3">
            <a:extLst>
              <a:ext uri="{FF2B5EF4-FFF2-40B4-BE49-F238E27FC236}">
                <a16:creationId xmlns:a16="http://schemas.microsoft.com/office/drawing/2014/main" id="{3CDB01C9-D311-42E1-BDBB-3F4F8E9A80EB}"/>
              </a:ext>
            </a:extLst>
          </p:cNvPr>
          <p:cNvGraphicFramePr>
            <a:graphicFrameLocks noGrp="1"/>
          </p:cNvGraphicFramePr>
          <p:nvPr>
            <p:ph idx="1"/>
            <p:extLst>
              <p:ext uri="{D42A27DB-BD31-4B8C-83A1-F6EECF244321}">
                <p14:modId xmlns:p14="http://schemas.microsoft.com/office/powerpoint/2010/main" val="937202859"/>
              </p:ext>
            </p:extLst>
          </p:nvPr>
        </p:nvGraphicFramePr>
        <p:xfrm>
          <a:off x="838200" y="1825625"/>
          <a:ext cx="10515600" cy="39319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592460033"/>
                    </a:ext>
                  </a:extLst>
                </a:gridCol>
                <a:gridCol w="3505200">
                  <a:extLst>
                    <a:ext uri="{9D8B030D-6E8A-4147-A177-3AD203B41FA5}">
                      <a16:colId xmlns:a16="http://schemas.microsoft.com/office/drawing/2014/main" val="2338319845"/>
                    </a:ext>
                  </a:extLst>
                </a:gridCol>
                <a:gridCol w="1168400">
                  <a:extLst>
                    <a:ext uri="{9D8B030D-6E8A-4147-A177-3AD203B41FA5}">
                      <a16:colId xmlns:a16="http://schemas.microsoft.com/office/drawing/2014/main" val="876928699"/>
                    </a:ext>
                  </a:extLst>
                </a:gridCol>
                <a:gridCol w="1168400">
                  <a:extLst>
                    <a:ext uri="{9D8B030D-6E8A-4147-A177-3AD203B41FA5}">
                      <a16:colId xmlns:a16="http://schemas.microsoft.com/office/drawing/2014/main" val="257041798"/>
                    </a:ext>
                  </a:extLst>
                </a:gridCol>
                <a:gridCol w="1168400">
                  <a:extLst>
                    <a:ext uri="{9D8B030D-6E8A-4147-A177-3AD203B41FA5}">
                      <a16:colId xmlns:a16="http://schemas.microsoft.com/office/drawing/2014/main" val="952748313"/>
                    </a:ext>
                  </a:extLst>
                </a:gridCol>
              </a:tblGrid>
              <a:tr h="370840">
                <a:tc>
                  <a:txBody>
                    <a:bodyPr/>
                    <a:lstStyle/>
                    <a:p>
                      <a:r>
                        <a:rPr lang="tr-TR" dirty="0"/>
                        <a:t>                 Bütçe Kategorisi</a:t>
                      </a:r>
                    </a:p>
                  </a:txBody>
                  <a:tcPr/>
                </a:tc>
                <a:tc>
                  <a:txBody>
                    <a:bodyPr/>
                    <a:lstStyle/>
                    <a:p>
                      <a:pPr algn="ctr"/>
                      <a:r>
                        <a:rPr lang="tr-TR" dirty="0"/>
                        <a:t>Uygun maliyetler ve geçerli kurallar</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Miktar</a:t>
                      </a:r>
                    </a:p>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67393784"/>
                  </a:ext>
                </a:extLst>
              </a:tr>
              <a:tr h="217170">
                <a:tc rowSpan="8">
                  <a:txBody>
                    <a:bodyPr/>
                    <a:lstStyle/>
                    <a:p>
                      <a:pPr marL="0" algn="ctr" defTabSz="914400" rtl="0" eaLnBrk="1" latinLnBrk="0" hangingPunct="1"/>
                      <a:endParaRPr lang="tr-TR" sz="1200" b="1" kern="1200" dirty="0">
                        <a:solidFill>
                          <a:schemeClr val="dk1"/>
                        </a:solidFill>
                        <a:latin typeface="+mn-lt"/>
                        <a:ea typeface="+mn-ea"/>
                        <a:cs typeface="+mn-cs"/>
                      </a:endParaRPr>
                    </a:p>
                    <a:p>
                      <a:pPr marL="0" algn="ctr" defTabSz="914400" rtl="0" eaLnBrk="1" latinLnBrk="0" hangingPunct="1"/>
                      <a:endParaRPr lang="tr-TR" sz="1200" b="1" kern="1200" dirty="0">
                        <a:solidFill>
                          <a:schemeClr val="dk1"/>
                        </a:solidFill>
                        <a:latin typeface="+mn-lt"/>
                        <a:ea typeface="+mn-ea"/>
                        <a:cs typeface="+mn-cs"/>
                      </a:endParaRPr>
                    </a:p>
                    <a:p>
                      <a:pPr marL="0" algn="ctr" defTabSz="914400" rtl="0" eaLnBrk="1" latinLnBrk="0" hangingPunct="1"/>
                      <a:endParaRPr lang="tr-TR" sz="1200" b="1" kern="1200" dirty="0">
                        <a:solidFill>
                          <a:schemeClr val="dk1"/>
                        </a:solidFill>
                        <a:latin typeface="+mn-lt"/>
                        <a:ea typeface="+mn-ea"/>
                        <a:cs typeface="+mn-cs"/>
                      </a:endParaRPr>
                    </a:p>
                    <a:p>
                      <a:pPr marL="0" algn="ctr" defTabSz="914400" rtl="0" eaLnBrk="1" latinLnBrk="0" hangingPunct="1"/>
                      <a:endParaRPr lang="tr-TR" sz="1200" b="1" kern="1200" dirty="0">
                        <a:solidFill>
                          <a:schemeClr val="dk1"/>
                        </a:solidFill>
                        <a:latin typeface="+mn-lt"/>
                        <a:ea typeface="+mn-ea"/>
                        <a:cs typeface="+mn-cs"/>
                      </a:endParaRPr>
                    </a:p>
                    <a:p>
                      <a:pPr marL="0" algn="ctr" defTabSz="914400" rtl="0" eaLnBrk="1" latinLnBrk="0" hangingPunct="1"/>
                      <a:endParaRPr lang="tr-TR" sz="1200" b="1" kern="1200" dirty="0">
                        <a:solidFill>
                          <a:schemeClr val="dk1"/>
                        </a:solidFill>
                        <a:latin typeface="+mn-lt"/>
                        <a:ea typeface="+mn-ea"/>
                        <a:cs typeface="+mn-cs"/>
                      </a:endParaRPr>
                    </a:p>
                    <a:p>
                      <a:pPr marL="0" algn="ctr" defTabSz="914400" rtl="0" eaLnBrk="1" latinLnBrk="0" hangingPunct="1"/>
                      <a:endParaRPr lang="tr-TR" sz="1200" b="1" kern="1200" dirty="0">
                        <a:solidFill>
                          <a:schemeClr val="dk1"/>
                        </a:solidFill>
                        <a:latin typeface="+mn-lt"/>
                        <a:ea typeface="+mn-ea"/>
                        <a:cs typeface="+mn-cs"/>
                      </a:endParaRPr>
                    </a:p>
                    <a:p>
                      <a:pPr marL="0" algn="ctr" defTabSz="914400" rtl="0" eaLnBrk="1" latinLnBrk="0" hangingPunct="1"/>
                      <a:r>
                        <a:rPr lang="tr-TR" sz="1800" b="1" kern="1200" dirty="0">
                          <a:solidFill>
                            <a:schemeClr val="dk1"/>
                          </a:solidFill>
                          <a:latin typeface="+mn-lt"/>
                          <a:ea typeface="+mn-ea"/>
                          <a:cs typeface="+mn-cs"/>
                        </a:rPr>
                        <a:t>Seyahat Desteği</a:t>
                      </a:r>
                    </a:p>
                  </a:txBody>
                  <a:tcPr/>
                </a:tc>
                <a:tc rowSpan="8">
                  <a:txBody>
                    <a:bodyPr/>
                    <a:lstStyle/>
                    <a:p>
                      <a:r>
                        <a:rPr lang="tr-TR" sz="1200" kern="1200" dirty="0">
                          <a:solidFill>
                            <a:schemeClr val="dk1"/>
                          </a:solidFill>
                          <a:latin typeface="+mn-lt"/>
                          <a:ea typeface="+mn-ea"/>
                          <a:cs typeface="+mn-cs"/>
                        </a:rPr>
                        <a:t>Bulunduğu yerden faaliyet ve dönüş yerine refakatçiler de dahil olmak üzere katılımcıların seyahat masraflarına katkı.</a:t>
                      </a:r>
                    </a:p>
                    <a:p>
                      <a:endParaRPr lang="tr-TR" sz="1200" kern="1200" dirty="0">
                        <a:solidFill>
                          <a:schemeClr val="dk1"/>
                        </a:solidFill>
                        <a:latin typeface="+mn-lt"/>
                        <a:ea typeface="+mn-ea"/>
                        <a:cs typeface="+mn-cs"/>
                      </a:endParaRPr>
                    </a:p>
                    <a:p>
                      <a:r>
                        <a:rPr lang="tr-TR" sz="1200" kern="1200" dirty="0">
                          <a:solidFill>
                            <a:schemeClr val="dk1"/>
                          </a:solidFill>
                          <a:latin typeface="+mn-lt"/>
                          <a:ea typeface="+mn-ea"/>
                          <a:cs typeface="+mn-cs"/>
                        </a:rPr>
                        <a:t>Finansman mekanizması: birim maliyetlere katkı</a:t>
                      </a:r>
                    </a:p>
                    <a:p>
                      <a:r>
                        <a:rPr lang="tr-TR" sz="1200" kern="1200" dirty="0">
                          <a:solidFill>
                            <a:schemeClr val="dk1"/>
                          </a:solidFill>
                          <a:latin typeface="+mn-lt"/>
                          <a:ea typeface="+mn-ea"/>
                          <a:cs typeface="+mn-cs"/>
                        </a:rPr>
                        <a:t>Tahsis kuralı: seyahat mesafesine ve kişi sayısına göre</a:t>
                      </a:r>
                    </a:p>
                    <a:p>
                      <a:r>
                        <a:rPr lang="tr-TR" sz="1200" kern="1200" dirty="0">
                          <a:solidFill>
                            <a:schemeClr val="dk1"/>
                          </a:solidFill>
                          <a:latin typeface="+mn-lt"/>
                          <a:ea typeface="+mn-ea"/>
                          <a:cs typeface="+mn-cs"/>
                        </a:rPr>
                        <a:t>Başvuru sahibi, Avrupa Komisyonu tarafından desteklenen mesafe hesaplayıcıyı kullanarak bulunduğu yer ile faaliyet yeri arasındaki mesafeyi belirtmelidir.</a:t>
                      </a:r>
                    </a:p>
                  </a:txBody>
                  <a:tcPr/>
                </a:tc>
                <a:tc>
                  <a:txBody>
                    <a:bodyPr/>
                    <a:lstStyle/>
                    <a:p>
                      <a:r>
                        <a:rPr lang="tr-TR" sz="1200" kern="1200" dirty="0">
                          <a:solidFill>
                            <a:schemeClr val="dk1"/>
                          </a:solidFill>
                          <a:latin typeface="+mn-lt"/>
                          <a:ea typeface="+mn-ea"/>
                          <a:cs typeface="+mn-cs"/>
                        </a:rPr>
                        <a:t>Seyahat mesafesi</a:t>
                      </a:r>
                    </a:p>
                  </a:txBody>
                  <a:tcPr/>
                </a:tc>
                <a:tc>
                  <a:txBody>
                    <a:bodyPr/>
                    <a:lstStyle/>
                    <a:p>
                      <a:r>
                        <a:rPr lang="tr-TR" sz="1200" kern="1200" dirty="0">
                          <a:solidFill>
                            <a:schemeClr val="dk1"/>
                          </a:solidFill>
                          <a:latin typeface="+mn-lt"/>
                          <a:ea typeface="+mn-ea"/>
                          <a:cs typeface="+mn-cs"/>
                        </a:rPr>
                        <a:t>Standard seyahat</a:t>
                      </a:r>
                    </a:p>
                  </a:txBody>
                  <a:tcPr/>
                </a:tc>
                <a:tc>
                  <a:txBody>
                    <a:bodyPr/>
                    <a:lstStyle/>
                    <a:p>
                      <a:r>
                        <a:rPr lang="tr-TR" sz="1200" kern="1200" dirty="0">
                          <a:solidFill>
                            <a:schemeClr val="dk1"/>
                          </a:solidFill>
                          <a:latin typeface="+mn-lt"/>
                          <a:ea typeface="+mn-ea"/>
                          <a:cs typeface="+mn-cs"/>
                        </a:rPr>
                        <a:t>Yeşil seyahat</a:t>
                      </a:r>
                    </a:p>
                  </a:txBody>
                  <a:tcPr/>
                </a:tc>
                <a:extLst>
                  <a:ext uri="{0D108BD9-81ED-4DB2-BD59-A6C34878D82A}">
                    <a16:rowId xmlns:a16="http://schemas.microsoft.com/office/drawing/2014/main" val="1990726883"/>
                  </a:ext>
                </a:extLst>
              </a:tr>
              <a:tr h="217170">
                <a:tc vMerge="1">
                  <a:txBody>
                    <a:bodyPr/>
                    <a:lstStyle/>
                    <a:p>
                      <a:endParaRPr lang="tr-TR"/>
                    </a:p>
                  </a:txBody>
                  <a:tcPr/>
                </a:tc>
                <a:tc vMerge="1">
                  <a:txBody>
                    <a:bodyPr/>
                    <a:lstStyle/>
                    <a:p>
                      <a:endParaRPr lang="tr-TR"/>
                    </a:p>
                  </a:txBody>
                  <a:tcPr/>
                </a:tc>
                <a:tc>
                  <a:txBody>
                    <a:bodyPr/>
                    <a:lstStyle/>
                    <a:p>
                      <a:r>
                        <a:rPr lang="tr-TR" sz="1200" kern="1200" dirty="0">
                          <a:solidFill>
                            <a:schemeClr val="dk1"/>
                          </a:solidFill>
                          <a:latin typeface="+mn-lt"/>
                          <a:ea typeface="+mn-ea"/>
                          <a:cs typeface="+mn-cs"/>
                        </a:rPr>
                        <a:t>0 – 99 km</a:t>
                      </a:r>
                    </a:p>
                  </a:txBody>
                  <a:tcPr/>
                </a:tc>
                <a:tc>
                  <a:txBody>
                    <a:bodyPr/>
                    <a:lstStyle/>
                    <a:p>
                      <a:pPr marL="0" algn="l" defTabSz="914400" rtl="0" eaLnBrk="1" latinLnBrk="0" hangingPunct="1"/>
                      <a:r>
                        <a:rPr lang="tr-TR" sz="1200" kern="1200" dirty="0">
                          <a:solidFill>
                            <a:schemeClr val="dk1"/>
                          </a:solidFill>
                          <a:latin typeface="+mn-lt"/>
                          <a:ea typeface="+mn-ea"/>
                          <a:cs typeface="+mn-cs"/>
                        </a:rPr>
                        <a:t>23 EUR</a:t>
                      </a:r>
                    </a:p>
                  </a:txBody>
                  <a:tcPr/>
                </a:tc>
                <a:tc>
                  <a:txBody>
                    <a:bodyPr/>
                    <a:lstStyle/>
                    <a:p>
                      <a:pPr marL="0" algn="l" defTabSz="914400" rtl="0" eaLnBrk="1" latinLnBrk="0" hangingPunct="1"/>
                      <a:endParaRPr lang="tr-TR" sz="1200" kern="1200" dirty="0">
                        <a:solidFill>
                          <a:schemeClr val="dk1"/>
                        </a:solidFill>
                        <a:latin typeface="+mn-lt"/>
                        <a:ea typeface="+mn-ea"/>
                        <a:cs typeface="+mn-cs"/>
                      </a:endParaRPr>
                    </a:p>
                  </a:txBody>
                  <a:tcPr/>
                </a:tc>
                <a:extLst>
                  <a:ext uri="{0D108BD9-81ED-4DB2-BD59-A6C34878D82A}">
                    <a16:rowId xmlns:a16="http://schemas.microsoft.com/office/drawing/2014/main" val="3949157355"/>
                  </a:ext>
                </a:extLst>
              </a:tr>
              <a:tr h="217170">
                <a:tc vMerge="1">
                  <a:txBody>
                    <a:bodyPr/>
                    <a:lstStyle/>
                    <a:p>
                      <a:endParaRPr lang="tr-TR"/>
                    </a:p>
                  </a:txBody>
                  <a:tcPr/>
                </a:tc>
                <a:tc vMerge="1">
                  <a:txBody>
                    <a:bodyPr/>
                    <a:lstStyle/>
                    <a:p>
                      <a:endParaRPr lang="tr-TR"/>
                    </a:p>
                  </a:txBody>
                  <a:tcPr/>
                </a:tc>
                <a:tc>
                  <a:txBody>
                    <a:bodyPr/>
                    <a:lstStyle/>
                    <a:p>
                      <a:r>
                        <a:rPr lang="fr-FR" sz="1200" kern="1200" dirty="0">
                          <a:solidFill>
                            <a:schemeClr val="dk1"/>
                          </a:solidFill>
                          <a:latin typeface="+mn-lt"/>
                          <a:ea typeface="+mn-ea"/>
                          <a:cs typeface="+mn-cs"/>
                        </a:rPr>
                        <a:t>100 – 499 km</a:t>
                      </a:r>
                      <a:endParaRPr lang="tr-TR" sz="1200" kern="1200" dirty="0">
                        <a:solidFill>
                          <a:schemeClr val="dk1"/>
                        </a:solidFill>
                        <a:latin typeface="+mn-lt"/>
                        <a:ea typeface="+mn-ea"/>
                        <a:cs typeface="+mn-cs"/>
                      </a:endParaRPr>
                    </a:p>
                  </a:txBody>
                  <a:tcPr/>
                </a:tc>
                <a:tc>
                  <a:txBody>
                    <a:bodyPr/>
                    <a:lstStyle/>
                    <a:p>
                      <a:pPr marL="0" algn="l" defTabSz="914400" rtl="0" eaLnBrk="1" latinLnBrk="0" hangingPunct="1"/>
                      <a:r>
                        <a:rPr lang="fr-FR" sz="1200" kern="1200" dirty="0">
                          <a:solidFill>
                            <a:schemeClr val="dk1"/>
                          </a:solidFill>
                          <a:latin typeface="+mn-lt"/>
                          <a:ea typeface="+mn-ea"/>
                          <a:cs typeface="+mn-cs"/>
                        </a:rPr>
                        <a:t>180 EUR</a:t>
                      </a:r>
                      <a:endParaRPr lang="tr-TR" sz="12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210 EUR</a:t>
                      </a:r>
                      <a:endParaRPr lang="tr-TR" sz="1200" kern="1200" dirty="0">
                        <a:solidFill>
                          <a:schemeClr val="dk1"/>
                        </a:solidFill>
                        <a:latin typeface="+mn-lt"/>
                        <a:ea typeface="+mn-ea"/>
                        <a:cs typeface="+mn-cs"/>
                      </a:endParaRPr>
                    </a:p>
                    <a:p>
                      <a:pPr marL="0" algn="l" defTabSz="914400" rtl="0" eaLnBrk="1" latinLnBrk="0" hangingPunct="1"/>
                      <a:endParaRPr lang="tr-TR" sz="1200" kern="1200" dirty="0">
                        <a:solidFill>
                          <a:schemeClr val="dk1"/>
                        </a:solidFill>
                        <a:latin typeface="+mn-lt"/>
                        <a:ea typeface="+mn-ea"/>
                        <a:cs typeface="+mn-cs"/>
                      </a:endParaRPr>
                    </a:p>
                  </a:txBody>
                  <a:tcPr/>
                </a:tc>
                <a:extLst>
                  <a:ext uri="{0D108BD9-81ED-4DB2-BD59-A6C34878D82A}">
                    <a16:rowId xmlns:a16="http://schemas.microsoft.com/office/drawing/2014/main" val="1803534349"/>
                  </a:ext>
                </a:extLst>
              </a:tr>
              <a:tr h="217170">
                <a:tc vMerge="1">
                  <a:txBody>
                    <a:bodyPr/>
                    <a:lstStyle/>
                    <a:p>
                      <a:endParaRPr lang="tr-TR"/>
                    </a:p>
                  </a:txBody>
                  <a:tcPr/>
                </a:tc>
                <a:tc vMerge="1">
                  <a:txBody>
                    <a:bodyPr/>
                    <a:lstStyle/>
                    <a:p>
                      <a:endParaRPr lang="tr-TR"/>
                    </a:p>
                  </a:txBody>
                  <a:tcPr/>
                </a:tc>
                <a:tc>
                  <a:txBody>
                    <a:bodyPr/>
                    <a:lstStyle/>
                    <a:p>
                      <a:pPr marL="0" algn="l" defTabSz="914400" rtl="0" eaLnBrk="1" latinLnBrk="0" hangingPunct="1"/>
                      <a:r>
                        <a:rPr lang="tr-TR" sz="1200" kern="1200" dirty="0">
                          <a:solidFill>
                            <a:schemeClr val="dk1"/>
                          </a:solidFill>
                          <a:latin typeface="+mn-lt"/>
                          <a:ea typeface="+mn-ea"/>
                          <a:cs typeface="+mn-cs"/>
                        </a:rPr>
                        <a:t>500 – 1999 km</a:t>
                      </a:r>
                    </a:p>
                  </a:txBody>
                  <a:tcPr/>
                </a:tc>
                <a:tc>
                  <a:txBody>
                    <a:bodyPr/>
                    <a:lstStyle/>
                    <a:p>
                      <a:pPr marL="0" algn="l" defTabSz="914400" rtl="0" eaLnBrk="1" latinLnBrk="0" hangingPunct="1"/>
                      <a:r>
                        <a:rPr lang="tr-TR" sz="1200" kern="1200" dirty="0">
                          <a:solidFill>
                            <a:schemeClr val="dk1"/>
                          </a:solidFill>
                          <a:latin typeface="+mn-lt"/>
                          <a:ea typeface="+mn-ea"/>
                          <a:cs typeface="+mn-cs"/>
                        </a:rPr>
                        <a:t>275 EUR</a:t>
                      </a:r>
                    </a:p>
                  </a:txBody>
                  <a:tcPr/>
                </a:tc>
                <a:tc>
                  <a:txBody>
                    <a:bodyPr/>
                    <a:lstStyle/>
                    <a:p>
                      <a:pPr marL="0" algn="l" defTabSz="914400" rtl="0" eaLnBrk="1" latinLnBrk="0" hangingPunct="1"/>
                      <a:r>
                        <a:rPr lang="tr-TR" sz="1200" kern="1200" dirty="0">
                          <a:solidFill>
                            <a:schemeClr val="dk1"/>
                          </a:solidFill>
                          <a:latin typeface="+mn-lt"/>
                          <a:ea typeface="+mn-ea"/>
                          <a:cs typeface="+mn-cs"/>
                        </a:rPr>
                        <a:t>320 EUR</a:t>
                      </a:r>
                    </a:p>
                  </a:txBody>
                  <a:tcPr/>
                </a:tc>
                <a:extLst>
                  <a:ext uri="{0D108BD9-81ED-4DB2-BD59-A6C34878D82A}">
                    <a16:rowId xmlns:a16="http://schemas.microsoft.com/office/drawing/2014/main" val="3170159434"/>
                  </a:ext>
                </a:extLst>
              </a:tr>
              <a:tr h="217170">
                <a:tc vMerge="1">
                  <a:txBody>
                    <a:bodyPr/>
                    <a:lstStyle/>
                    <a:p>
                      <a:endParaRPr lang="tr-TR"/>
                    </a:p>
                  </a:txBody>
                  <a:tcPr/>
                </a:tc>
                <a:tc vMerge="1">
                  <a:txBody>
                    <a:bodyPr/>
                    <a:lstStyle/>
                    <a:p>
                      <a:endParaRPr lang="tr-TR"/>
                    </a:p>
                  </a:txBody>
                  <a:tcPr/>
                </a:tc>
                <a:tc>
                  <a:txBody>
                    <a:bodyPr/>
                    <a:lstStyle/>
                    <a:p>
                      <a:pPr marL="0" algn="l" defTabSz="914400" rtl="0" eaLnBrk="1" latinLnBrk="0" hangingPunct="1"/>
                      <a:r>
                        <a:rPr lang="tr-TR" sz="1200" kern="1200" dirty="0">
                          <a:solidFill>
                            <a:schemeClr val="dk1"/>
                          </a:solidFill>
                          <a:latin typeface="+mn-lt"/>
                          <a:ea typeface="+mn-ea"/>
                          <a:cs typeface="+mn-cs"/>
                        </a:rPr>
                        <a:t>2000 – 2999 km</a:t>
                      </a:r>
                    </a:p>
                  </a:txBody>
                  <a:tcPr/>
                </a:tc>
                <a:tc>
                  <a:txBody>
                    <a:bodyPr/>
                    <a:lstStyle/>
                    <a:p>
                      <a:pPr marL="0" algn="l" defTabSz="914400" rtl="0" eaLnBrk="1" latinLnBrk="0" hangingPunct="1"/>
                      <a:r>
                        <a:rPr lang="tr-TR" sz="1200" kern="1200" dirty="0">
                          <a:solidFill>
                            <a:schemeClr val="dk1"/>
                          </a:solidFill>
                          <a:latin typeface="+mn-lt"/>
                          <a:ea typeface="+mn-ea"/>
                          <a:cs typeface="+mn-cs"/>
                        </a:rPr>
                        <a:t>360 EUR</a:t>
                      </a:r>
                    </a:p>
                  </a:txBody>
                  <a:tcPr/>
                </a:tc>
                <a:tc>
                  <a:txBody>
                    <a:bodyPr/>
                    <a:lstStyle/>
                    <a:p>
                      <a:pPr marL="0" algn="l" defTabSz="914400" rtl="0" eaLnBrk="1" latinLnBrk="0" hangingPunct="1"/>
                      <a:r>
                        <a:rPr lang="tr-TR" sz="1200" kern="1200" dirty="0">
                          <a:solidFill>
                            <a:schemeClr val="dk1"/>
                          </a:solidFill>
                          <a:latin typeface="+mn-lt"/>
                          <a:ea typeface="+mn-ea"/>
                          <a:cs typeface="+mn-cs"/>
                        </a:rPr>
                        <a:t>410 EUR</a:t>
                      </a:r>
                    </a:p>
                  </a:txBody>
                  <a:tcPr/>
                </a:tc>
                <a:extLst>
                  <a:ext uri="{0D108BD9-81ED-4DB2-BD59-A6C34878D82A}">
                    <a16:rowId xmlns:a16="http://schemas.microsoft.com/office/drawing/2014/main" val="2732269245"/>
                  </a:ext>
                </a:extLst>
              </a:tr>
              <a:tr h="217170">
                <a:tc vMerge="1">
                  <a:txBody>
                    <a:bodyPr/>
                    <a:lstStyle/>
                    <a:p>
                      <a:endParaRPr lang="tr-TR"/>
                    </a:p>
                  </a:txBody>
                  <a:tcPr/>
                </a:tc>
                <a:tc vMerge="1">
                  <a:txBody>
                    <a:bodyPr/>
                    <a:lstStyle/>
                    <a:p>
                      <a:endParaRPr lang="tr-TR"/>
                    </a:p>
                  </a:txBody>
                  <a:tcPr/>
                </a:tc>
                <a:tc>
                  <a:txBody>
                    <a:bodyPr/>
                    <a:lstStyle/>
                    <a:p>
                      <a:pPr marL="0" algn="l" defTabSz="914400" rtl="0" eaLnBrk="1" latinLnBrk="0" hangingPunct="1"/>
                      <a:r>
                        <a:rPr lang="tr-TR" sz="1200" kern="1200" dirty="0">
                          <a:solidFill>
                            <a:schemeClr val="dk1"/>
                          </a:solidFill>
                          <a:latin typeface="+mn-lt"/>
                          <a:ea typeface="+mn-ea"/>
                          <a:cs typeface="+mn-cs"/>
                        </a:rPr>
                        <a:t>3000 – 3999 km</a:t>
                      </a:r>
                    </a:p>
                  </a:txBody>
                  <a:tcPr/>
                </a:tc>
                <a:tc>
                  <a:txBody>
                    <a:bodyPr/>
                    <a:lstStyle/>
                    <a:p>
                      <a:pPr marL="0" algn="l" defTabSz="914400" rtl="0" eaLnBrk="1" latinLnBrk="0" hangingPunct="1"/>
                      <a:r>
                        <a:rPr lang="tr-TR" sz="1200" kern="1200" dirty="0">
                          <a:solidFill>
                            <a:schemeClr val="dk1"/>
                          </a:solidFill>
                          <a:latin typeface="+mn-lt"/>
                          <a:ea typeface="+mn-ea"/>
                          <a:cs typeface="+mn-cs"/>
                        </a:rPr>
                        <a:t>530 EUR</a:t>
                      </a:r>
                    </a:p>
                  </a:txBody>
                  <a:tcPr/>
                </a:tc>
                <a:tc>
                  <a:txBody>
                    <a:bodyPr/>
                    <a:lstStyle/>
                    <a:p>
                      <a:pPr marL="0" algn="l" defTabSz="914400" rtl="0" eaLnBrk="1" latinLnBrk="0" hangingPunct="1"/>
                      <a:r>
                        <a:rPr lang="tr-TR" sz="1200" kern="1200" dirty="0">
                          <a:solidFill>
                            <a:schemeClr val="dk1"/>
                          </a:solidFill>
                          <a:latin typeface="+mn-lt"/>
                          <a:ea typeface="+mn-ea"/>
                          <a:cs typeface="+mn-cs"/>
                        </a:rPr>
                        <a:t>610EUR</a:t>
                      </a:r>
                    </a:p>
                  </a:txBody>
                  <a:tcPr/>
                </a:tc>
                <a:extLst>
                  <a:ext uri="{0D108BD9-81ED-4DB2-BD59-A6C34878D82A}">
                    <a16:rowId xmlns:a16="http://schemas.microsoft.com/office/drawing/2014/main" val="3015329749"/>
                  </a:ext>
                </a:extLst>
              </a:tr>
              <a:tr h="217170">
                <a:tc vMerge="1">
                  <a:txBody>
                    <a:bodyPr/>
                    <a:lstStyle/>
                    <a:p>
                      <a:endParaRPr lang="tr-TR"/>
                    </a:p>
                  </a:txBody>
                  <a:tcPr/>
                </a:tc>
                <a:tc vMerge="1">
                  <a:txBody>
                    <a:bodyPr/>
                    <a:lstStyle/>
                    <a:p>
                      <a:endParaRPr lang="tr-TR"/>
                    </a:p>
                  </a:txBody>
                  <a:tcPr/>
                </a:tc>
                <a:tc>
                  <a:txBody>
                    <a:bodyPr/>
                    <a:lstStyle/>
                    <a:p>
                      <a:pPr marL="0" algn="l" defTabSz="914400" rtl="0" eaLnBrk="1" latinLnBrk="0" hangingPunct="1"/>
                      <a:r>
                        <a:rPr lang="tr-TR" sz="1200" kern="1200" dirty="0">
                          <a:solidFill>
                            <a:schemeClr val="dk1"/>
                          </a:solidFill>
                          <a:latin typeface="+mn-lt"/>
                          <a:ea typeface="+mn-ea"/>
                          <a:cs typeface="+mn-cs"/>
                        </a:rPr>
                        <a:t>4000 – 7999 km</a:t>
                      </a:r>
                    </a:p>
                  </a:txBody>
                  <a:tcPr/>
                </a:tc>
                <a:tc>
                  <a:txBody>
                    <a:bodyPr/>
                    <a:lstStyle/>
                    <a:p>
                      <a:pPr marL="0" algn="l" defTabSz="914400" rtl="0" eaLnBrk="1" latinLnBrk="0" hangingPunct="1"/>
                      <a:r>
                        <a:rPr lang="tr-TR" sz="1200" kern="1200" dirty="0">
                          <a:solidFill>
                            <a:schemeClr val="dk1"/>
                          </a:solidFill>
                          <a:latin typeface="+mn-lt"/>
                          <a:ea typeface="+mn-ea"/>
                          <a:cs typeface="+mn-cs"/>
                        </a:rPr>
                        <a:t>820 EUR</a:t>
                      </a:r>
                    </a:p>
                  </a:txBody>
                  <a:tcPr/>
                </a:tc>
                <a:tc>
                  <a:txBody>
                    <a:bodyPr/>
                    <a:lstStyle/>
                    <a:p>
                      <a:endParaRPr lang="tr-TR" dirty="0"/>
                    </a:p>
                  </a:txBody>
                  <a:tcPr/>
                </a:tc>
                <a:extLst>
                  <a:ext uri="{0D108BD9-81ED-4DB2-BD59-A6C34878D82A}">
                    <a16:rowId xmlns:a16="http://schemas.microsoft.com/office/drawing/2014/main" val="504520604"/>
                  </a:ext>
                </a:extLst>
              </a:tr>
              <a:tr h="217170">
                <a:tc vMerge="1">
                  <a:txBody>
                    <a:bodyPr/>
                    <a:lstStyle/>
                    <a:p>
                      <a:endParaRPr lang="tr-TR"/>
                    </a:p>
                  </a:txBody>
                  <a:tcPr/>
                </a:tc>
                <a:tc vMerge="1">
                  <a:txBody>
                    <a:bodyPr/>
                    <a:lstStyle/>
                    <a:p>
                      <a:endParaRPr lang="tr-TR"/>
                    </a:p>
                  </a:txBody>
                  <a:tcPr/>
                </a:tc>
                <a:tc>
                  <a:txBody>
                    <a:bodyPr/>
                    <a:lstStyle/>
                    <a:p>
                      <a:pPr marL="0" algn="l" defTabSz="914400" rtl="0" eaLnBrk="1" latinLnBrk="0" hangingPunct="1"/>
                      <a:r>
                        <a:rPr lang="tr-TR" sz="1200" kern="1200" dirty="0">
                          <a:solidFill>
                            <a:schemeClr val="dk1"/>
                          </a:solidFill>
                          <a:latin typeface="+mn-lt"/>
                          <a:ea typeface="+mn-ea"/>
                          <a:cs typeface="+mn-cs"/>
                        </a:rPr>
                        <a:t>8000 KM </a:t>
                      </a:r>
                      <a:r>
                        <a:rPr lang="tr-TR" sz="1200" kern="1200" dirty="0" err="1">
                          <a:solidFill>
                            <a:schemeClr val="dk1"/>
                          </a:solidFill>
                          <a:latin typeface="+mn-lt"/>
                          <a:ea typeface="+mn-ea"/>
                          <a:cs typeface="+mn-cs"/>
                        </a:rPr>
                        <a:t>or</a:t>
                      </a:r>
                      <a:r>
                        <a:rPr lang="tr-TR" sz="1200" kern="1200" dirty="0">
                          <a:solidFill>
                            <a:schemeClr val="dk1"/>
                          </a:solidFill>
                          <a:latin typeface="+mn-lt"/>
                          <a:ea typeface="+mn-ea"/>
                          <a:cs typeface="+mn-cs"/>
                        </a:rPr>
                        <a:t> </a:t>
                      </a:r>
                      <a:r>
                        <a:rPr lang="tr-TR" sz="1200" kern="1200" dirty="0" err="1">
                          <a:solidFill>
                            <a:schemeClr val="dk1"/>
                          </a:solidFill>
                          <a:latin typeface="+mn-lt"/>
                          <a:ea typeface="+mn-ea"/>
                          <a:cs typeface="+mn-cs"/>
                        </a:rPr>
                        <a:t>more</a:t>
                      </a:r>
                      <a:endParaRPr lang="tr-TR" sz="1200" kern="1200" dirty="0">
                        <a:solidFill>
                          <a:schemeClr val="dk1"/>
                        </a:solidFill>
                        <a:latin typeface="+mn-lt"/>
                        <a:ea typeface="+mn-ea"/>
                        <a:cs typeface="+mn-cs"/>
                      </a:endParaRPr>
                    </a:p>
                  </a:txBody>
                  <a:tcPr/>
                </a:tc>
                <a:tc>
                  <a:txBody>
                    <a:bodyPr/>
                    <a:lstStyle/>
                    <a:p>
                      <a:pPr marL="0" algn="l" defTabSz="914400" rtl="0" eaLnBrk="1" latinLnBrk="0" hangingPunct="1"/>
                      <a:r>
                        <a:rPr lang="tr-TR" sz="1200" kern="1200" dirty="0">
                          <a:solidFill>
                            <a:schemeClr val="dk1"/>
                          </a:solidFill>
                          <a:latin typeface="+mn-lt"/>
                          <a:ea typeface="+mn-ea"/>
                          <a:cs typeface="+mn-cs"/>
                        </a:rPr>
                        <a:t>1500 EUR</a:t>
                      </a:r>
                    </a:p>
                  </a:txBody>
                  <a:tcPr/>
                </a:tc>
                <a:tc>
                  <a:txBody>
                    <a:bodyPr/>
                    <a:lstStyle/>
                    <a:p>
                      <a:endParaRPr lang="tr-TR" dirty="0"/>
                    </a:p>
                  </a:txBody>
                  <a:tcPr/>
                </a:tc>
                <a:extLst>
                  <a:ext uri="{0D108BD9-81ED-4DB2-BD59-A6C34878D82A}">
                    <a16:rowId xmlns:a16="http://schemas.microsoft.com/office/drawing/2014/main" val="1729511502"/>
                  </a:ext>
                </a:extLst>
              </a:tr>
            </a:tbl>
          </a:graphicData>
        </a:graphic>
      </p:graphicFrame>
      <p:sp>
        <p:nvSpPr>
          <p:cNvPr id="14" name="Unvan 1">
            <a:extLst>
              <a:ext uri="{FF2B5EF4-FFF2-40B4-BE49-F238E27FC236}">
                <a16:creationId xmlns:a16="http://schemas.microsoft.com/office/drawing/2014/main" id="{6F396F33-4758-4E4A-A175-6413CABB9BCD}"/>
              </a:ext>
            </a:extLst>
          </p:cNvPr>
          <p:cNvSpPr>
            <a:spLocks noGrp="1"/>
          </p:cNvSpPr>
          <p:nvPr>
            <p:ph type="title"/>
          </p:nvPr>
        </p:nvSpPr>
        <p:spPr>
          <a:xfrm>
            <a:off x="1725262" y="344027"/>
            <a:ext cx="6040104" cy="1325563"/>
          </a:xfrm>
        </p:spPr>
        <p:txBody>
          <a:bodyPr>
            <a:normAutofit/>
          </a:bodyPr>
          <a:lstStyle/>
          <a:p>
            <a:r>
              <a:rPr lang="tr-TR" sz="2400" b="1" dirty="0">
                <a:latin typeface="+mn-lt"/>
              </a:rPr>
              <a:t>Ek olarak öğrenim, öğretme ve eğitim desteği</a:t>
            </a:r>
            <a:endParaRPr lang="tr-TR" sz="2400" dirty="0">
              <a:latin typeface="+mn-lt"/>
            </a:endParaRPr>
          </a:p>
        </p:txBody>
      </p:sp>
    </p:spTree>
    <p:extLst>
      <p:ext uri="{BB962C8B-B14F-4D97-AF65-F5344CB8AC3E}">
        <p14:creationId xmlns:p14="http://schemas.microsoft.com/office/powerpoint/2010/main" val="1310445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a:solidFill>
            <a:srgbClr val="FF0000"/>
          </a:solidFill>
        </p:grpSpPr>
        <p:sp>
          <p:nvSpPr>
            <p:cNvPr id="12"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0000"/>
              </a:solidFill>
            </a:ln>
          </p:spPr>
          <p:txBody>
            <a:bodyPr vert="horz" wrap="square" lIns="91440" tIns="45720" rIns="91440" bIns="45720" numCol="1" anchor="t" anchorCtr="0" compatLnSpc="1">
              <a:prstTxWarp prst="textNoShape">
                <a:avLst/>
              </a:prstTxWarp>
            </a:bodyPr>
            <a:lstStyle/>
            <a:p>
              <a:endParaRPr lang="en-US"/>
            </a:p>
          </p:txBody>
        </p:sp>
      </p:grpSp>
      <p:pic>
        <p:nvPicPr>
          <p:cNvPr id="8" name="Resim 7">
            <a:extLst>
              <a:ext uri="{FF2B5EF4-FFF2-40B4-BE49-F238E27FC236}">
                <a16:creationId xmlns:a16="http://schemas.microsoft.com/office/drawing/2014/main" id="{0C052673-4FB5-4C79-9A99-A1A9D6CF8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graphicFrame>
        <p:nvGraphicFramePr>
          <p:cNvPr id="15" name="İçerik Yer Tutucusu 3">
            <a:extLst>
              <a:ext uri="{FF2B5EF4-FFF2-40B4-BE49-F238E27FC236}">
                <a16:creationId xmlns:a16="http://schemas.microsoft.com/office/drawing/2014/main" id="{C19DB633-6F36-4DB2-A414-6B5ED1C9B9C8}"/>
              </a:ext>
            </a:extLst>
          </p:cNvPr>
          <p:cNvGraphicFramePr>
            <a:graphicFrameLocks noGrp="1"/>
          </p:cNvGraphicFramePr>
          <p:nvPr>
            <p:ph idx="1"/>
            <p:extLst>
              <p:ext uri="{D42A27DB-BD31-4B8C-83A1-F6EECF244321}">
                <p14:modId xmlns:p14="http://schemas.microsoft.com/office/powerpoint/2010/main" val="745583153"/>
              </p:ext>
            </p:extLst>
          </p:nvPr>
        </p:nvGraphicFramePr>
        <p:xfrm>
          <a:off x="838200" y="1825625"/>
          <a:ext cx="10515600" cy="39319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49845185"/>
                    </a:ext>
                  </a:extLst>
                </a:gridCol>
                <a:gridCol w="3505200">
                  <a:extLst>
                    <a:ext uri="{9D8B030D-6E8A-4147-A177-3AD203B41FA5}">
                      <a16:colId xmlns:a16="http://schemas.microsoft.com/office/drawing/2014/main" val="1340245562"/>
                    </a:ext>
                  </a:extLst>
                </a:gridCol>
                <a:gridCol w="3505200">
                  <a:extLst>
                    <a:ext uri="{9D8B030D-6E8A-4147-A177-3AD203B41FA5}">
                      <a16:colId xmlns:a16="http://schemas.microsoft.com/office/drawing/2014/main" val="14494671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Bütçe Kategorisi</a:t>
                      </a:r>
                    </a:p>
                    <a:p>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Uygun maliyetler ve geçerli kurallar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Miktar</a:t>
                      </a:r>
                    </a:p>
                    <a:p>
                      <a:endParaRPr lang="tr-TR" dirty="0"/>
                    </a:p>
                  </a:txBody>
                  <a:tcPr/>
                </a:tc>
                <a:extLst>
                  <a:ext uri="{0D108BD9-81ED-4DB2-BD59-A6C34878D82A}">
                    <a16:rowId xmlns:a16="http://schemas.microsoft.com/office/drawing/2014/main" val="1984199354"/>
                  </a:ext>
                </a:extLst>
              </a:tr>
              <a:tr h="370840">
                <a:tc>
                  <a:txBody>
                    <a:bodyPr/>
                    <a:lstStyle/>
                    <a:p>
                      <a:pPr marL="0" algn="ctr" defTabSz="914400" rtl="0" eaLnBrk="1" latinLnBrk="0" hangingPunct="1"/>
                      <a:endParaRPr lang="tr-TR" sz="1200" b="1" kern="1200" dirty="0">
                        <a:solidFill>
                          <a:schemeClr val="dk1"/>
                        </a:solidFill>
                        <a:latin typeface="+mn-lt"/>
                        <a:ea typeface="+mn-ea"/>
                        <a:cs typeface="+mn-cs"/>
                      </a:endParaRPr>
                    </a:p>
                    <a:p>
                      <a:pPr marL="0" algn="ctr" defTabSz="914400" rtl="0" eaLnBrk="1" latinLnBrk="0" hangingPunct="1"/>
                      <a:endParaRPr lang="tr-TR" sz="1200" b="1" kern="1200" dirty="0">
                        <a:solidFill>
                          <a:schemeClr val="dk1"/>
                        </a:solidFill>
                        <a:latin typeface="+mn-lt"/>
                        <a:ea typeface="+mn-ea"/>
                        <a:cs typeface="+mn-cs"/>
                      </a:endParaRPr>
                    </a:p>
                    <a:p>
                      <a:pPr marL="0" algn="ctr" defTabSz="914400" rtl="0" eaLnBrk="1" latinLnBrk="0" hangingPunct="1"/>
                      <a:endParaRPr lang="tr-TR" sz="1200" b="1" kern="1200" dirty="0">
                        <a:solidFill>
                          <a:schemeClr val="dk1"/>
                        </a:solidFill>
                        <a:latin typeface="+mn-lt"/>
                        <a:ea typeface="+mn-ea"/>
                        <a:cs typeface="+mn-cs"/>
                      </a:endParaRPr>
                    </a:p>
                    <a:p>
                      <a:pPr marL="0" algn="ctr" defTabSz="914400" rtl="0" eaLnBrk="1" latinLnBrk="0" hangingPunct="1"/>
                      <a:r>
                        <a:rPr lang="tr-TR" sz="1800" b="1" kern="1200" dirty="0">
                          <a:solidFill>
                            <a:schemeClr val="dk1"/>
                          </a:solidFill>
                          <a:latin typeface="+mn-lt"/>
                          <a:ea typeface="+mn-ea"/>
                          <a:cs typeface="+mn-cs"/>
                        </a:rPr>
                        <a:t>Bireysel Destek</a:t>
                      </a:r>
                    </a:p>
                  </a:txBody>
                  <a:tcPr/>
                </a:tc>
                <a:tc>
                  <a:txBody>
                    <a:bodyPr/>
                    <a:lstStyle/>
                    <a:p>
                      <a:pPr marL="0" algn="l" defTabSz="914400" rtl="0" eaLnBrk="1" latinLnBrk="0" hangingPunct="1"/>
                      <a:r>
                        <a:rPr lang="tr-TR" sz="1200" kern="1200" dirty="0">
                          <a:solidFill>
                            <a:schemeClr val="dk1"/>
                          </a:solidFill>
                          <a:latin typeface="+mn-lt"/>
                          <a:ea typeface="+mn-ea"/>
                          <a:cs typeface="+mn-cs"/>
                        </a:rPr>
                        <a:t>Faaliyet sırasındaki harcırah</a:t>
                      </a:r>
                      <a:r>
                        <a:rPr lang="tr-TR" sz="1200" kern="1200" baseline="0" dirty="0">
                          <a:solidFill>
                            <a:schemeClr val="dk1"/>
                          </a:solidFill>
                          <a:latin typeface="+mn-lt"/>
                          <a:ea typeface="+mn-ea"/>
                          <a:cs typeface="+mn-cs"/>
                        </a:rPr>
                        <a:t> </a:t>
                      </a:r>
                      <a:r>
                        <a:rPr lang="tr-TR" sz="1200" kern="1200" dirty="0">
                          <a:solidFill>
                            <a:schemeClr val="dk1"/>
                          </a:solidFill>
                          <a:latin typeface="+mn-lt"/>
                          <a:ea typeface="+mn-ea"/>
                          <a:cs typeface="+mn-cs"/>
                        </a:rPr>
                        <a:t>maliyetleri.</a:t>
                      </a:r>
                    </a:p>
                    <a:p>
                      <a:pPr marL="0" algn="l" defTabSz="914400" rtl="0" eaLnBrk="1" latinLnBrk="0" hangingPunct="1"/>
                      <a:r>
                        <a:rPr lang="tr-TR" sz="1200" kern="1200" dirty="0">
                          <a:solidFill>
                            <a:schemeClr val="dk1"/>
                          </a:solidFill>
                          <a:latin typeface="+mn-lt"/>
                          <a:ea typeface="+mn-ea"/>
                          <a:cs typeface="+mn-cs"/>
                        </a:rPr>
                        <a:t>Finansman mekanizması: birim maliyetlere katkı.</a:t>
                      </a:r>
                    </a:p>
                    <a:p>
                      <a:pPr marL="0" algn="l" defTabSz="914400" rtl="0" eaLnBrk="1" latinLnBrk="0" hangingPunct="1"/>
                      <a:r>
                        <a:rPr lang="tr-TR" sz="1200" kern="1200" dirty="0">
                          <a:solidFill>
                            <a:schemeClr val="dk1"/>
                          </a:solidFill>
                          <a:latin typeface="+mn-lt"/>
                          <a:ea typeface="+mn-ea"/>
                          <a:cs typeface="+mn-cs"/>
                        </a:rPr>
                        <a:t>Tahsis kuralı: kalış süresine göre</a:t>
                      </a:r>
                    </a:p>
                    <a:p>
                      <a:pPr marL="0" algn="l" defTabSz="914400" rtl="0" eaLnBrk="1" latinLnBrk="0" hangingPunct="1"/>
                      <a:r>
                        <a:rPr lang="tr-TR" sz="1200" kern="1200" dirty="0">
                          <a:solidFill>
                            <a:schemeClr val="dk1"/>
                          </a:solidFill>
                          <a:latin typeface="+mn-lt"/>
                          <a:ea typeface="+mn-ea"/>
                          <a:cs typeface="+mn-cs"/>
                        </a:rPr>
                        <a:t>Refakatçiler</a:t>
                      </a:r>
                      <a:r>
                        <a:rPr lang="tr-TR" sz="1200" kern="1200" baseline="0" dirty="0">
                          <a:solidFill>
                            <a:schemeClr val="dk1"/>
                          </a:solidFill>
                          <a:latin typeface="+mn-lt"/>
                          <a:ea typeface="+mn-ea"/>
                          <a:cs typeface="+mn-cs"/>
                        </a:rPr>
                        <a:t> de </a:t>
                      </a:r>
                      <a:r>
                        <a:rPr lang="tr-TR" sz="1200" kern="1200" dirty="0">
                          <a:solidFill>
                            <a:schemeClr val="dk1"/>
                          </a:solidFill>
                          <a:latin typeface="+mn-lt"/>
                          <a:ea typeface="+mn-ea"/>
                          <a:cs typeface="+mn-cs"/>
                        </a:rPr>
                        <a:t>dahil (gerekirse), etkinlikten önceki bir seyahat günü ve etkinlikten sonraki bir seyahat günü dahil olmak üzere katılımcı başına Bireysel destek, 365 günlük aktivite süresine kadar karşılanabilir. Bu maliyetler için talep başvuru formunda gerekçelendirilmelidir</a:t>
                      </a:r>
                    </a:p>
                  </a:txBody>
                  <a:tcPr/>
                </a:tc>
                <a:tc>
                  <a:txBody>
                    <a:bodyPr/>
                    <a:lstStyle/>
                    <a:p>
                      <a:r>
                        <a:rPr lang="tr-TR" sz="1200" kern="1200" dirty="0">
                          <a:solidFill>
                            <a:schemeClr val="dk1"/>
                          </a:solidFill>
                          <a:latin typeface="+mn-lt"/>
                          <a:ea typeface="+mn-ea"/>
                          <a:cs typeface="+mn-cs"/>
                        </a:rPr>
                        <a:t>Personel ve gençlik</a:t>
                      </a:r>
                      <a:r>
                        <a:rPr lang="tr-TR" sz="1200" kern="1200" baseline="0" dirty="0">
                          <a:solidFill>
                            <a:schemeClr val="dk1"/>
                          </a:solidFill>
                          <a:latin typeface="+mn-lt"/>
                          <a:ea typeface="+mn-ea"/>
                          <a:cs typeface="+mn-cs"/>
                        </a:rPr>
                        <a:t> çalışanları </a:t>
                      </a:r>
                      <a:r>
                        <a:rPr lang="tr-TR" sz="1200" kern="1200" dirty="0">
                          <a:solidFill>
                            <a:schemeClr val="dk1"/>
                          </a:solidFill>
                          <a:latin typeface="+mn-lt"/>
                          <a:ea typeface="+mn-ea"/>
                          <a:cs typeface="+mn-cs"/>
                        </a:rPr>
                        <a:t> için taban ücret: 106 EUR</a:t>
                      </a:r>
                    </a:p>
                    <a:p>
                      <a:r>
                        <a:rPr lang="tr-TR" sz="1200" kern="1200" dirty="0">
                          <a:solidFill>
                            <a:schemeClr val="dk1"/>
                          </a:solidFill>
                          <a:latin typeface="+mn-lt"/>
                          <a:ea typeface="+mn-ea"/>
                          <a:cs typeface="+mn-cs"/>
                        </a:rPr>
                        <a:t>Öğrenciler ve gençler için taban ücret: 58 EUR</a:t>
                      </a:r>
                    </a:p>
                    <a:p>
                      <a:r>
                        <a:rPr lang="tr-TR" sz="1200" kern="1200" dirty="0">
                          <a:solidFill>
                            <a:schemeClr val="dk1"/>
                          </a:solidFill>
                          <a:latin typeface="+mn-lt"/>
                          <a:ea typeface="+mn-ea"/>
                          <a:cs typeface="+mn-cs"/>
                        </a:rPr>
                        <a:t>Taban ücret, faaliyetin 14. gününe kadar ödenebilir. Ödenecek oran, faaliyetin 15. gününden itibaren taban oranın% 70'i olacaktır ve</a:t>
                      </a:r>
                    </a:p>
                    <a:p>
                      <a:r>
                        <a:rPr lang="tr-TR" sz="1200" kern="1200" dirty="0">
                          <a:solidFill>
                            <a:schemeClr val="dk1"/>
                          </a:solidFill>
                          <a:latin typeface="+mn-lt"/>
                          <a:ea typeface="+mn-ea"/>
                          <a:cs typeface="+mn-cs"/>
                        </a:rPr>
                        <a:t>60. günden itibaren taban oranın% 50'si. Ödenecek oranlar en yakın tam Euro'ya yuvarlanacaktır.</a:t>
                      </a:r>
                    </a:p>
                  </a:txBody>
                  <a:tcPr/>
                </a:tc>
                <a:extLst>
                  <a:ext uri="{0D108BD9-81ED-4DB2-BD59-A6C34878D82A}">
                    <a16:rowId xmlns:a16="http://schemas.microsoft.com/office/drawing/2014/main" val="4035260495"/>
                  </a:ext>
                </a:extLst>
              </a:tr>
              <a:tr h="370840">
                <a:tc>
                  <a:txBody>
                    <a:bodyPr/>
                    <a:lstStyle/>
                    <a:p>
                      <a:pPr marL="0" algn="ctr" defTabSz="914400" rtl="0" eaLnBrk="1" latinLnBrk="0" hangingPunct="1"/>
                      <a:r>
                        <a:rPr lang="tr-TR" sz="1800" b="1" kern="1200" dirty="0">
                          <a:solidFill>
                            <a:schemeClr val="dk1"/>
                          </a:solidFill>
                          <a:latin typeface="+mn-lt"/>
                          <a:ea typeface="+mn-ea"/>
                          <a:cs typeface="+mn-cs"/>
                        </a:rPr>
                        <a:t>Dil Desteği</a:t>
                      </a:r>
                    </a:p>
                  </a:txBody>
                  <a:tcPr/>
                </a:tc>
                <a:tc>
                  <a:txBody>
                    <a:bodyPr/>
                    <a:lstStyle/>
                    <a:p>
                      <a:pPr marL="0" algn="l" defTabSz="914400" rtl="0" eaLnBrk="1" latinLnBrk="0" hangingPunct="1"/>
                      <a:r>
                        <a:rPr lang="tr-TR" sz="1200" kern="1200" dirty="0">
                          <a:solidFill>
                            <a:schemeClr val="dk1"/>
                          </a:solidFill>
                          <a:latin typeface="+mn-lt"/>
                          <a:ea typeface="+mn-ea"/>
                          <a:cs typeface="+mn-cs"/>
                        </a:rPr>
                        <a:t>Öğretim veya iş dili bilgisini geliştirmek için katılımcılara sunulan desteğe bağlı maliyetler.</a:t>
                      </a:r>
                    </a:p>
                    <a:p>
                      <a:pPr marL="0" algn="l" defTabSz="914400" rtl="0" eaLnBrk="1" latinLnBrk="0" hangingPunct="1"/>
                      <a:r>
                        <a:rPr lang="tr-TR" sz="1200" kern="1200" dirty="0">
                          <a:solidFill>
                            <a:schemeClr val="dk1"/>
                          </a:solidFill>
                          <a:latin typeface="+mn-lt"/>
                          <a:ea typeface="+mn-ea"/>
                          <a:cs typeface="+mn-cs"/>
                        </a:rPr>
                        <a:t>Finansman mekanizması: birim maliyetlere katkı.</a:t>
                      </a:r>
                    </a:p>
                    <a:p>
                      <a:pPr marL="0" algn="l" defTabSz="914400" rtl="0" eaLnBrk="1" latinLnBrk="0" hangingPunct="1"/>
                      <a:r>
                        <a:rPr lang="tr-TR" sz="1200" kern="1200" dirty="0">
                          <a:solidFill>
                            <a:schemeClr val="dk1"/>
                          </a:solidFill>
                          <a:latin typeface="+mn-lt"/>
                          <a:ea typeface="+mn-ea"/>
                          <a:cs typeface="+mn-cs"/>
                        </a:rPr>
                        <a:t>Tahsis kuralı: katılımcı sayısına göre</a:t>
                      </a:r>
                    </a:p>
                    <a:p>
                      <a:pPr marL="0" algn="l" defTabSz="914400" rtl="0" eaLnBrk="1" latinLnBrk="0" hangingPunct="1"/>
                      <a:r>
                        <a:rPr lang="tr-TR" sz="1200" kern="1200" dirty="0">
                          <a:solidFill>
                            <a:schemeClr val="dk1"/>
                          </a:solidFill>
                          <a:latin typeface="+mn-lt"/>
                          <a:ea typeface="+mn-ea"/>
                          <a:cs typeface="+mn-cs"/>
                        </a:rPr>
                        <a:t>ve sadece 2 ila 12 ay süren aktiviteler için.</a:t>
                      </a:r>
                    </a:p>
                    <a:p>
                      <a:pPr marL="0" algn="l" defTabSz="914400" rtl="0" eaLnBrk="1" latinLnBrk="0" hangingPunct="1"/>
                      <a:r>
                        <a:rPr lang="tr-TR" sz="1200" kern="1200" dirty="0">
                          <a:solidFill>
                            <a:schemeClr val="dk1"/>
                          </a:solidFill>
                          <a:latin typeface="+mn-lt"/>
                          <a:ea typeface="+mn-ea"/>
                          <a:cs typeface="+mn-cs"/>
                        </a:rPr>
                        <a:t>Bu maliyetler için talep başvuru formunda gerekçelendirilmelidir.</a:t>
                      </a:r>
                    </a:p>
                    <a:p>
                      <a:pPr marL="0" algn="l" defTabSz="914400" rtl="0" eaLnBrk="1" latinLnBrk="0" hangingPunct="1"/>
                      <a:endParaRPr lang="tr-TR" sz="1200" kern="1200" dirty="0">
                        <a:solidFill>
                          <a:schemeClr val="dk1"/>
                        </a:solidFill>
                        <a:latin typeface="+mn-lt"/>
                        <a:ea typeface="+mn-ea"/>
                        <a:cs typeface="+mn-cs"/>
                      </a:endParaRPr>
                    </a:p>
                  </a:txBody>
                  <a:tcPr/>
                </a:tc>
                <a:tc>
                  <a:txBody>
                    <a:bodyPr/>
                    <a:lstStyle/>
                    <a:p>
                      <a:r>
                        <a:rPr lang="tr-TR" sz="1200" kern="1200" dirty="0">
                          <a:solidFill>
                            <a:schemeClr val="dk1"/>
                          </a:solidFill>
                          <a:latin typeface="+mn-lt"/>
                          <a:ea typeface="+mn-ea"/>
                          <a:cs typeface="+mn-cs"/>
                        </a:rPr>
                        <a:t>Dil desteğine ihtiyaç duyan katılımcı başına 150 EUR</a:t>
                      </a:r>
                    </a:p>
                  </a:txBody>
                  <a:tcPr/>
                </a:tc>
                <a:extLst>
                  <a:ext uri="{0D108BD9-81ED-4DB2-BD59-A6C34878D82A}">
                    <a16:rowId xmlns:a16="http://schemas.microsoft.com/office/drawing/2014/main" val="2150188657"/>
                  </a:ext>
                </a:extLst>
              </a:tr>
            </a:tbl>
          </a:graphicData>
        </a:graphic>
      </p:graphicFrame>
    </p:spTree>
    <p:extLst>
      <p:ext uri="{BB962C8B-B14F-4D97-AF65-F5344CB8AC3E}">
        <p14:creationId xmlns:p14="http://schemas.microsoft.com/office/powerpoint/2010/main" val="611393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metin içeren bir resim&#10;&#10;Açıklama otomatik olarak oluşturuldu">
            <a:extLst>
              <a:ext uri="{FF2B5EF4-FFF2-40B4-BE49-F238E27FC236}">
                <a16:creationId xmlns:a16="http://schemas.microsoft.com/office/drawing/2014/main" id="{18F946DB-43EF-4105-A203-EEF2B074E251}"/>
              </a:ext>
            </a:extLst>
          </p:cNvPr>
          <p:cNvPicPr>
            <a:picLocks noChangeAspect="1"/>
          </p:cNvPicPr>
          <p:nvPr/>
        </p:nvPicPr>
        <p:blipFill rotWithShape="1">
          <a:blip r:embed="rId2">
            <a:extLst>
              <a:ext uri="{28A0092B-C50C-407E-A947-70E740481C1C}">
                <a14:useLocalDpi xmlns:a14="http://schemas.microsoft.com/office/drawing/2010/main" val="0"/>
              </a:ext>
            </a:extLst>
          </a:blip>
          <a:srcRect r="28584"/>
          <a:stretch/>
        </p:blipFill>
        <p:spPr>
          <a:xfrm>
            <a:off x="3522468" y="10"/>
            <a:ext cx="8669532" cy="6857990"/>
          </a:xfrm>
          <a:prstGeom prst="rect">
            <a:avLst/>
          </a:prstGeom>
        </p:spPr>
      </p:pic>
      <p:sp>
        <p:nvSpPr>
          <p:cNvPr id="30" name="Rectangle 2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a:bodyPr>
          <a:lstStyle/>
          <a:p>
            <a:r>
              <a:rPr lang="tr-TR" sz="2800" b="1" dirty="0">
                <a:latin typeface="+mn-lt"/>
              </a:rPr>
              <a:t>KÜÇÜK ÖLÇEKLİ ORTAKLIKLAR</a:t>
            </a:r>
          </a:p>
        </p:txBody>
      </p:sp>
      <p:sp>
        <p:nvSpPr>
          <p:cNvPr id="32"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4952746" cy="3207258"/>
          </a:xfrm>
        </p:spPr>
        <p:txBody>
          <a:bodyPr anchor="t">
            <a:normAutofit fontScale="92500" lnSpcReduction="10000"/>
          </a:bodyPr>
          <a:lstStyle/>
          <a:p>
            <a:pPr marL="0" indent="0">
              <a:buNone/>
            </a:pPr>
            <a:r>
              <a:rPr lang="tr-TR" sz="2000" dirty="0"/>
              <a:t>Küçük ölçekli Ortaklıklar, programa erişimi zor olan okul eğitimi, yetişkin eğitimi, mesleki eğitim ve öğretim, gençlik ve spor alanlarındaki küçük ölçekli aktörleri, kurum ve kuruluşları dahil etmek için tasarlanmıştır.</a:t>
            </a:r>
          </a:p>
          <a:p>
            <a:pPr marL="0" indent="0">
              <a:buNone/>
            </a:pPr>
            <a:r>
              <a:rPr lang="tr-TR" sz="2000" dirty="0"/>
              <a:t>İşbirliği Ortaklıklarına kıyasla ;</a:t>
            </a:r>
          </a:p>
          <a:p>
            <a:pPr marL="0" indent="0">
              <a:buNone/>
            </a:pPr>
            <a:r>
              <a:rPr lang="tr-TR" sz="2000" dirty="0"/>
              <a:t>Kuruluşlara verilen daha düşük hibe miktarları, daha kısa süre ve daha basit idari gereklilikler ile bu eylem, daha az deneyimli kuruluşlara ve Programa yeni gelenlere ulaşmayı ve daha küçük l yapıya sahip kuruluşlar için programa giriş engellerini azaltmayı amaçlamaktadır. </a:t>
            </a:r>
          </a:p>
        </p:txBody>
      </p:sp>
      <p:pic>
        <p:nvPicPr>
          <p:cNvPr id="18" name="Resim 17">
            <a:extLst>
              <a:ext uri="{FF2B5EF4-FFF2-40B4-BE49-F238E27FC236}">
                <a16:creationId xmlns:a16="http://schemas.microsoft.com/office/drawing/2014/main" id="{B32BECC7-9CD9-4052-8FF2-9C69D1429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16" y="6307679"/>
            <a:ext cx="5404286" cy="394286"/>
          </a:xfrm>
          <a:prstGeom prst="rect">
            <a:avLst/>
          </a:prstGeom>
        </p:spPr>
      </p:pic>
    </p:spTree>
    <p:extLst>
      <p:ext uri="{BB962C8B-B14F-4D97-AF65-F5344CB8AC3E}">
        <p14:creationId xmlns:p14="http://schemas.microsoft.com/office/powerpoint/2010/main" val="140702146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81013" y="3752849"/>
            <a:ext cx="3290887" cy="2452687"/>
          </a:xfrm>
        </p:spPr>
        <p:txBody>
          <a:bodyPr anchor="ctr">
            <a:normAutofit/>
          </a:bodyPr>
          <a:lstStyle/>
          <a:p>
            <a:r>
              <a:rPr lang="tr-TR" sz="3600" b="1">
                <a:latin typeface="+mn-lt"/>
              </a:rPr>
              <a:t>Eylemin Hedefleri</a:t>
            </a:r>
          </a:p>
        </p:txBody>
      </p:sp>
      <p:pic>
        <p:nvPicPr>
          <p:cNvPr id="5" name="Resim 4" descr="metin, dinozor, köpek balığı, dişli içeren bir resim&#10;&#10;Açıklama otomatik olarak oluşturuldu">
            <a:extLst>
              <a:ext uri="{FF2B5EF4-FFF2-40B4-BE49-F238E27FC236}">
                <a16:creationId xmlns:a16="http://schemas.microsoft.com/office/drawing/2014/main" id="{32A47A1E-1E1B-46E8-BCDA-401E664E140B}"/>
              </a:ext>
            </a:extLst>
          </p:cNvPr>
          <p:cNvPicPr>
            <a:picLocks noChangeAspect="1"/>
          </p:cNvPicPr>
          <p:nvPr/>
        </p:nvPicPr>
        <p:blipFill rotWithShape="1">
          <a:blip r:embed="rId2">
            <a:extLst>
              <a:ext uri="{28A0092B-C50C-407E-A947-70E740481C1C}">
                <a14:useLocalDpi xmlns:a14="http://schemas.microsoft.com/office/drawing/2010/main" val="0"/>
              </a:ext>
            </a:extLst>
          </a:blip>
          <a:srcRect t="9859" b="1591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p:cNvSpPr>
            <a:spLocks noGrp="1"/>
          </p:cNvSpPr>
          <p:nvPr>
            <p:ph idx="1"/>
          </p:nvPr>
        </p:nvSpPr>
        <p:spPr>
          <a:xfrm>
            <a:off x="4223982" y="3752850"/>
            <a:ext cx="7485413" cy="2452687"/>
          </a:xfrm>
        </p:spPr>
        <p:txBody>
          <a:bodyPr anchor="ctr">
            <a:normAutofit fontScale="92500" lnSpcReduction="10000"/>
          </a:bodyPr>
          <a:lstStyle/>
          <a:p>
            <a:r>
              <a:rPr lang="tr-TR" sz="2400" dirty="0"/>
              <a:t>Yeni gelenler, daha az deneyimli kuruluşlar ve küçük ölçekli organizasyonların programa erişimini sağlamak .</a:t>
            </a:r>
          </a:p>
          <a:p>
            <a:r>
              <a:rPr lang="tr-TR" sz="2400" dirty="0"/>
              <a:t>İmkanı kısıtlı hedef grupların dahil edilmesini desteklemek</a:t>
            </a:r>
          </a:p>
          <a:p>
            <a:r>
              <a:rPr lang="tr-TR" sz="2400" dirty="0"/>
              <a:t>Aktif Avrupa vatandaşlığını desteklemek ve Avrupa boyutunu yerel düzeye getirmek</a:t>
            </a:r>
          </a:p>
          <a:p>
            <a:r>
              <a:rPr lang="tr-TR" sz="2400" dirty="0"/>
              <a:t>İlgili kurum ve kuruluşların çalışma ve uygulamalarında kalitenin artırılması</a:t>
            </a:r>
          </a:p>
        </p:txBody>
      </p:sp>
      <p:pic>
        <p:nvPicPr>
          <p:cNvPr id="6" name="Resim 5">
            <a:extLst>
              <a:ext uri="{FF2B5EF4-FFF2-40B4-BE49-F238E27FC236}">
                <a16:creationId xmlns:a16="http://schemas.microsoft.com/office/drawing/2014/main" id="{039C9CB3-20AF-4B4F-A7C5-6D7000011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16" y="6307679"/>
            <a:ext cx="5404286" cy="394286"/>
          </a:xfrm>
          <a:prstGeom prst="rect">
            <a:avLst/>
          </a:prstGeom>
        </p:spPr>
      </p:pic>
    </p:spTree>
    <p:extLst>
      <p:ext uri="{BB962C8B-B14F-4D97-AF65-F5344CB8AC3E}">
        <p14:creationId xmlns:p14="http://schemas.microsoft.com/office/powerpoint/2010/main" val="22419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rgbClr val="C00000"/>
              </a:gs>
              <a:gs pos="25000">
                <a:srgbClr val="FF0000"/>
              </a:gs>
              <a:gs pos="94000">
                <a:schemeClr val="bg2">
                  <a:lumMod val="25000"/>
                </a:schemeClr>
              </a:gs>
              <a:gs pos="100000">
                <a:schemeClr val="bg2">
                  <a:lumMod val="25000"/>
                </a:schemeClr>
              </a:gs>
            </a:gsLst>
            <a:lin ang="4200000" scaled="0"/>
          </a:gradFill>
          <a:ln>
            <a:no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1179226" y="826680"/>
            <a:ext cx="9833548" cy="1325563"/>
          </a:xfrm>
        </p:spPr>
        <p:txBody>
          <a:bodyPr>
            <a:normAutofit/>
          </a:bodyPr>
          <a:lstStyle/>
          <a:p>
            <a:pPr algn="ctr"/>
            <a:r>
              <a:rPr lang="tr-TR" sz="4000" b="1">
                <a:solidFill>
                  <a:srgbClr val="FFFFFF"/>
                </a:solidFill>
                <a:latin typeface="+mn-lt"/>
              </a:rPr>
              <a:t>UYGUNLUK KRİTERLERİ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98536402"/>
              </p:ext>
            </p:extLst>
          </p:nvPr>
        </p:nvGraphicFramePr>
        <p:xfrm>
          <a:off x="589280" y="2580640"/>
          <a:ext cx="10871199" cy="3766540"/>
        </p:xfrm>
        <a:graphic>
          <a:graphicData uri="http://schemas.openxmlformats.org/drawingml/2006/table">
            <a:tbl>
              <a:tblPr firstRow="1" bandRow="1">
                <a:tableStyleId>{5C22544A-7EE6-4342-B048-85BDC9FD1C3A}</a:tableStyleId>
              </a:tblPr>
              <a:tblGrid>
                <a:gridCol w="4830144">
                  <a:extLst>
                    <a:ext uri="{9D8B030D-6E8A-4147-A177-3AD203B41FA5}">
                      <a16:colId xmlns:a16="http://schemas.microsoft.com/office/drawing/2014/main" val="1289667608"/>
                    </a:ext>
                  </a:extLst>
                </a:gridCol>
                <a:gridCol w="6041055">
                  <a:extLst>
                    <a:ext uri="{9D8B030D-6E8A-4147-A177-3AD203B41FA5}">
                      <a16:colId xmlns:a16="http://schemas.microsoft.com/office/drawing/2014/main" val="276556281"/>
                    </a:ext>
                  </a:extLst>
                </a:gridCol>
              </a:tblGrid>
              <a:tr h="328012">
                <a:tc>
                  <a:txBody>
                    <a:bodyPr/>
                    <a:lstStyle/>
                    <a:p>
                      <a:endParaRPr lang="tr-TR" sz="1600"/>
                    </a:p>
                  </a:txBody>
                  <a:tcPr marL="59532" marR="59532" marT="29766" marB="29766"/>
                </a:tc>
                <a:tc>
                  <a:txBody>
                    <a:bodyPr/>
                    <a:lstStyle/>
                    <a:p>
                      <a:endParaRPr lang="tr-TR" sz="1600"/>
                    </a:p>
                  </a:txBody>
                  <a:tcPr marL="59532" marR="59532" marT="29766" marB="29766"/>
                </a:tc>
                <a:extLst>
                  <a:ext uri="{0D108BD9-81ED-4DB2-BD59-A6C34878D82A}">
                    <a16:rowId xmlns:a16="http://schemas.microsoft.com/office/drawing/2014/main" val="2208940712"/>
                  </a:ext>
                </a:extLst>
              </a:tr>
              <a:tr h="354252">
                <a:tc>
                  <a:txBody>
                    <a:bodyPr/>
                    <a:lstStyle/>
                    <a:p>
                      <a:r>
                        <a:rPr lang="tr-TR" sz="1000" kern="1200">
                          <a:solidFill>
                            <a:schemeClr val="dk1"/>
                          </a:solidFill>
                          <a:latin typeface="+mn-lt"/>
                          <a:ea typeface="+mn-ea"/>
                          <a:cs typeface="+mn-cs"/>
                        </a:rPr>
                        <a:t>Kimler Başvurabilir?</a:t>
                      </a:r>
                    </a:p>
                  </a:txBody>
                  <a:tcPr marL="59532" marR="59532" marT="29766" marB="29766"/>
                </a:tc>
                <a:tc>
                  <a:txBody>
                    <a:bodyPr/>
                    <a:lstStyle/>
                    <a:p>
                      <a:pPr marL="0" algn="l" defTabSz="914400" rtl="0" eaLnBrk="1" latinLnBrk="0" hangingPunct="1"/>
                      <a:r>
                        <a:rPr lang="tr-TR" sz="1000" kern="1200">
                          <a:solidFill>
                            <a:schemeClr val="dk1"/>
                          </a:solidFill>
                          <a:latin typeface="+mn-lt"/>
                          <a:ea typeface="+mn-ea"/>
                          <a:cs typeface="+mn-cs"/>
                        </a:rPr>
                        <a:t>Bir Program Ülkesinde kurulmuş olan herhangi bir katılımcı kuruluş başvuru sahibi olabilir. Bu kuruluş, projeye dahil olan tüm katılımcı kuruluşlar  adına başvurabilir</a:t>
                      </a:r>
                    </a:p>
                  </a:txBody>
                  <a:tcPr marL="59532" marR="59532" marT="29766" marB="29766"/>
                </a:tc>
                <a:extLst>
                  <a:ext uri="{0D108BD9-81ED-4DB2-BD59-A6C34878D82A}">
                    <a16:rowId xmlns:a16="http://schemas.microsoft.com/office/drawing/2014/main" val="3199338037"/>
                  </a:ext>
                </a:extLst>
              </a:tr>
              <a:tr h="1666297">
                <a:tc>
                  <a:txBody>
                    <a:bodyPr/>
                    <a:lstStyle/>
                    <a:p>
                      <a:r>
                        <a:rPr lang="tr-TR" sz="1000" kern="1200">
                          <a:solidFill>
                            <a:schemeClr val="dk1"/>
                          </a:solidFill>
                          <a:latin typeface="+mn-lt"/>
                          <a:ea typeface="+mn-ea"/>
                          <a:cs typeface="+mn-cs"/>
                        </a:rPr>
                        <a:t>Hangi tür kuruluşlar başvurabilir?</a:t>
                      </a:r>
                    </a:p>
                  </a:txBody>
                  <a:tcPr marL="59532" marR="59532" marT="29766" marB="29766"/>
                </a:tc>
                <a:tc>
                  <a:txBody>
                    <a:bodyPr/>
                    <a:lstStyle/>
                    <a:p>
                      <a:pPr marL="0" algn="l" defTabSz="914400" rtl="0" eaLnBrk="1" latinLnBrk="0" hangingPunct="1"/>
                      <a:r>
                        <a:rPr lang="tr-TR" sz="1000" kern="1200">
                          <a:solidFill>
                            <a:schemeClr val="dk1"/>
                          </a:solidFill>
                          <a:latin typeface="+mn-lt"/>
                          <a:ea typeface="+mn-ea"/>
                          <a:cs typeface="+mn-cs"/>
                        </a:rPr>
                        <a:t>Bir Program Ülkesinde kurulmuş herhangi bir kamu veya özel kuruluş, Küçük Ölçekli Ortaklığa katılabilir. Program Ülkelerinde kurulan kuruluşlar, projenin koordinatörü veya ortak kuruluş olarak katılabilir. Ortak Ülkelerdeki kuruluşlar proje koordinatörü olarak katılamaz.</a:t>
                      </a:r>
                    </a:p>
                    <a:p>
                      <a:pPr marL="0" algn="l" defTabSz="914400" rtl="0" eaLnBrk="1" latinLnBrk="0" hangingPunct="1"/>
                      <a:r>
                        <a:rPr lang="tr-TR" sz="1000" kern="1200">
                          <a:solidFill>
                            <a:schemeClr val="dk1"/>
                          </a:solidFill>
                          <a:latin typeface="+mn-lt"/>
                          <a:ea typeface="+mn-ea"/>
                          <a:cs typeface="+mn-cs"/>
                        </a:rPr>
                        <a:t>İşbirliği Ortaklıkları, projeden etkilenen alandan bağımsız olarak, eğitim, öğretim, gençlik, spor veya diğer sosyo-ekonomik sektörlerin herhangi bir alanında faaliyet gösteren her tür kuruluşa ve farklı alanlara çapraz faaliyetler yürüten kuruluşlara açıktır. (örneğin yerel, bölgesel ve ulusal yetkililer, tanıma ve onaylama merkezleri, ticaret odaları, ticaret kuruluşları, rehberlik merkezleri, kültür ve spor kuruluşları).</a:t>
                      </a:r>
                    </a:p>
                    <a:p>
                      <a:pPr marL="0" algn="l" defTabSz="914400" rtl="0" eaLnBrk="1" latinLnBrk="0" hangingPunct="1"/>
                      <a:r>
                        <a:rPr lang="tr-TR" sz="1000" kern="1200">
                          <a:solidFill>
                            <a:schemeClr val="dk1"/>
                          </a:solidFill>
                          <a:latin typeface="+mn-lt"/>
                          <a:ea typeface="+mn-ea"/>
                          <a:cs typeface="+mn-cs"/>
                        </a:rPr>
                        <a:t>Projenin ele aldığı önceliğe ve hedeflere bağlı olarak,İşbirliği Ortaklıkları, farklı deneyimlerinden, profillerinden ve özel uzmanlıklarından yararlanmak ve ilgili ve yüksek kaliteli proje sonuçları üretmek için en uygun ve çeşitli ortakları içermelidir.</a:t>
                      </a:r>
                    </a:p>
                    <a:p>
                      <a:pPr marL="0" algn="l" defTabSz="914400" rtl="0" eaLnBrk="1" latinLnBrk="0" hangingPunct="1"/>
                      <a:r>
                        <a:rPr lang="tr-TR" sz="1000" kern="1200">
                          <a:solidFill>
                            <a:schemeClr val="dk1"/>
                          </a:solidFill>
                          <a:latin typeface="+mn-lt"/>
                          <a:ea typeface="+mn-ea"/>
                          <a:cs typeface="+mn-cs"/>
                        </a:rPr>
                        <a:t>Projenin ele aldığı önceliğe ve hedeflere bağlı olarak, Küçük Ölçekli Ortaklıklar, farklı deneyimlerinden, profillerinden ve özel uzmanlıklarından yararlanmak için en uygun ve çeşitli ortakları dahil etmelidir.</a:t>
                      </a:r>
                    </a:p>
                  </a:txBody>
                  <a:tcPr marL="59532" marR="59532" marT="29766" marB="29766"/>
                </a:tc>
                <a:extLst>
                  <a:ext uri="{0D108BD9-81ED-4DB2-BD59-A6C34878D82A}">
                    <a16:rowId xmlns:a16="http://schemas.microsoft.com/office/drawing/2014/main" val="4269554288"/>
                  </a:ext>
                </a:extLst>
              </a:tr>
              <a:tr h="485458">
                <a:tc>
                  <a:txBody>
                    <a:bodyPr/>
                    <a:lstStyle/>
                    <a:p>
                      <a:r>
                        <a:rPr lang="tr-TR" sz="1000" kern="1200">
                          <a:solidFill>
                            <a:schemeClr val="dk1"/>
                          </a:solidFill>
                          <a:latin typeface="+mn-lt"/>
                          <a:ea typeface="+mn-ea"/>
                          <a:cs typeface="+mn-cs"/>
                        </a:rPr>
                        <a:t>Katılımcı kuruluşların sayısı ve profili?</a:t>
                      </a:r>
                    </a:p>
                  </a:txBody>
                  <a:tcPr marL="59532" marR="59532" marT="29766" marB="29766"/>
                </a:tc>
                <a:tc>
                  <a:txBody>
                    <a:bodyPr/>
                    <a:lstStyle/>
                    <a:p>
                      <a:pPr marL="0" algn="l" defTabSz="914400" rtl="0" eaLnBrk="1" latinLnBrk="0" hangingPunct="1"/>
                      <a:r>
                        <a:rPr lang="tr-TR" sz="1000" kern="1200">
                          <a:solidFill>
                            <a:schemeClr val="dk1"/>
                          </a:solidFill>
                          <a:latin typeface="+mn-lt"/>
                          <a:ea typeface="+mn-ea"/>
                          <a:cs typeface="+mn-cs"/>
                        </a:rPr>
                        <a:t>Küçük ölçekli bir Ortaklık, ulusaşırıdır ve en az iki</a:t>
                      </a:r>
                      <a:r>
                        <a:rPr lang="tr-TR" sz="1000" kern="1200" baseline="0">
                          <a:solidFill>
                            <a:schemeClr val="dk1"/>
                          </a:solidFill>
                          <a:latin typeface="+mn-lt"/>
                          <a:ea typeface="+mn-ea"/>
                          <a:cs typeface="+mn-cs"/>
                        </a:rPr>
                        <a:t> </a:t>
                      </a:r>
                      <a:r>
                        <a:rPr lang="tr-TR" sz="1000" kern="1200">
                          <a:solidFill>
                            <a:schemeClr val="dk1"/>
                          </a:solidFill>
                          <a:latin typeface="+mn-lt"/>
                          <a:ea typeface="+mn-ea"/>
                          <a:cs typeface="+mn-cs"/>
                        </a:rPr>
                        <a:t>iki farklı Program Ülkesinden kuruluş</a:t>
                      </a:r>
                      <a:r>
                        <a:rPr lang="tr-TR" sz="1000" kern="1200" baseline="0">
                          <a:solidFill>
                            <a:schemeClr val="dk1"/>
                          </a:solidFill>
                          <a:latin typeface="+mn-lt"/>
                          <a:ea typeface="+mn-ea"/>
                          <a:cs typeface="+mn-cs"/>
                        </a:rPr>
                        <a:t> yer almalıdır</a:t>
                      </a:r>
                      <a:endParaRPr lang="tr-TR" sz="1000" kern="1200">
                        <a:solidFill>
                          <a:schemeClr val="dk1"/>
                        </a:solidFill>
                        <a:latin typeface="+mn-lt"/>
                        <a:ea typeface="+mn-ea"/>
                        <a:cs typeface="+mn-cs"/>
                      </a:endParaRPr>
                    </a:p>
                    <a:p>
                      <a:pPr marL="0" algn="l" defTabSz="914400" rtl="0" eaLnBrk="1" latinLnBrk="0" hangingPunct="1"/>
                      <a:r>
                        <a:rPr lang="tr-TR" sz="1000" kern="1200">
                          <a:solidFill>
                            <a:schemeClr val="dk1"/>
                          </a:solidFill>
                          <a:latin typeface="+mn-lt"/>
                          <a:ea typeface="+mn-ea"/>
                          <a:cs typeface="+mn-cs"/>
                        </a:rPr>
                        <a:t>Bir</a:t>
                      </a:r>
                      <a:r>
                        <a:rPr lang="tr-TR" sz="1000" kern="1200" baseline="0">
                          <a:solidFill>
                            <a:schemeClr val="dk1"/>
                          </a:solidFill>
                          <a:latin typeface="+mn-lt"/>
                          <a:ea typeface="+mn-ea"/>
                          <a:cs typeface="+mn-cs"/>
                        </a:rPr>
                        <a:t> ortaklık içinde </a:t>
                      </a:r>
                      <a:r>
                        <a:rPr lang="tr-TR" sz="1000" kern="1200">
                          <a:solidFill>
                            <a:schemeClr val="dk1"/>
                          </a:solidFill>
                          <a:latin typeface="+mn-lt"/>
                          <a:ea typeface="+mn-ea"/>
                          <a:cs typeface="+mn-cs"/>
                        </a:rPr>
                        <a:t> maksimum katılımcı kuruluş sayısı yoktur</a:t>
                      </a:r>
                    </a:p>
                    <a:p>
                      <a:pPr marL="0" algn="l" defTabSz="914400" rtl="0" eaLnBrk="1" latinLnBrk="0" hangingPunct="1"/>
                      <a:r>
                        <a:rPr lang="tr-TR" sz="1000" kern="1200">
                          <a:solidFill>
                            <a:schemeClr val="dk1"/>
                          </a:solidFill>
                          <a:latin typeface="+mn-lt"/>
                          <a:ea typeface="+mn-ea"/>
                          <a:cs typeface="+mn-cs"/>
                        </a:rPr>
                        <a:t>Tüm katılımcı kuruluşlar hibe başvurusu sırasında tanımlanmalıdır.</a:t>
                      </a:r>
                    </a:p>
                  </a:txBody>
                  <a:tcPr marL="59532" marR="59532" marT="29766" marB="29766"/>
                </a:tc>
                <a:extLst>
                  <a:ext uri="{0D108BD9-81ED-4DB2-BD59-A6C34878D82A}">
                    <a16:rowId xmlns:a16="http://schemas.microsoft.com/office/drawing/2014/main" val="1903278164"/>
                  </a:ext>
                </a:extLst>
              </a:tr>
              <a:tr h="616662">
                <a:tc>
                  <a:txBody>
                    <a:bodyPr/>
                    <a:lstStyle/>
                    <a:p>
                      <a:r>
                        <a:rPr lang="tr-TR" sz="1000" kern="1200">
                          <a:solidFill>
                            <a:schemeClr val="dk1"/>
                          </a:solidFill>
                          <a:latin typeface="+mn-lt"/>
                          <a:ea typeface="+mn-ea"/>
                          <a:cs typeface="+mn-cs"/>
                        </a:rPr>
                        <a:t>Faaliyetlerin yeri / yerleri?</a:t>
                      </a:r>
                    </a:p>
                  </a:txBody>
                  <a:tcPr marL="59532" marR="59532" marT="29766" marB="29766"/>
                </a:tc>
                <a:tc>
                  <a:txBody>
                    <a:bodyPr/>
                    <a:lstStyle/>
                    <a:p>
                      <a:pPr marL="0" algn="l" defTabSz="914400" rtl="0" eaLnBrk="1" latinLnBrk="0" hangingPunct="1"/>
                      <a:r>
                        <a:rPr lang="tr-TR" sz="1000" kern="1200" dirty="0">
                          <a:solidFill>
                            <a:schemeClr val="dk1"/>
                          </a:solidFill>
                          <a:latin typeface="+mn-lt"/>
                          <a:ea typeface="+mn-ea"/>
                          <a:cs typeface="+mn-cs"/>
                        </a:rPr>
                        <a:t>Küçük ölçekli bir Ortaklığın tüm faaliyetleri, projeye katılan kuruluşların ülkelerinde gerçekleşmelidir.</a:t>
                      </a:r>
                    </a:p>
                    <a:p>
                      <a:pPr marL="0" algn="l" defTabSz="914400" rtl="0" eaLnBrk="1" latinLnBrk="0" hangingPunct="1"/>
                      <a:r>
                        <a:rPr lang="tr-TR" sz="1000" kern="1200" dirty="0">
                          <a:solidFill>
                            <a:schemeClr val="dk1"/>
                          </a:solidFill>
                          <a:latin typeface="+mn-lt"/>
                          <a:ea typeface="+mn-ea"/>
                          <a:cs typeface="+mn-cs"/>
                        </a:rPr>
                        <a:t>Buna ek olarak, projenin hedefleri veya uygulanmasıyla ilgili olarak usulüne uygun olarak gerekçelendirilirse, projede Kuruma ev sahipliği yapan ülkeden katılımcı kuruluş olmasa bile faaliyetler bir Avrupa Birliği Kurumunun merkezinde de gerçekleştirilebilir.</a:t>
                      </a:r>
                    </a:p>
                  </a:txBody>
                  <a:tcPr marL="59532" marR="59532" marT="29766" marB="29766"/>
                </a:tc>
                <a:extLst>
                  <a:ext uri="{0D108BD9-81ED-4DB2-BD59-A6C34878D82A}">
                    <a16:rowId xmlns:a16="http://schemas.microsoft.com/office/drawing/2014/main" val="3745531342"/>
                  </a:ext>
                </a:extLst>
              </a:tr>
            </a:tbl>
          </a:graphicData>
        </a:graphic>
      </p:graphicFrame>
      <p:pic>
        <p:nvPicPr>
          <p:cNvPr id="6" name="Resim 5">
            <a:extLst>
              <a:ext uri="{FF2B5EF4-FFF2-40B4-BE49-F238E27FC236}">
                <a16:creationId xmlns:a16="http://schemas.microsoft.com/office/drawing/2014/main" id="{E1D4E116-2B0B-4466-BC17-59C0FCF51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spTree>
    <p:extLst>
      <p:ext uri="{BB962C8B-B14F-4D97-AF65-F5344CB8AC3E}">
        <p14:creationId xmlns:p14="http://schemas.microsoft.com/office/powerpoint/2010/main" val="311092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descr="metin içeren bir resim&#10;&#10;Açıklama otomatik olarak oluşturuldu">
            <a:extLst>
              <a:ext uri="{FF2B5EF4-FFF2-40B4-BE49-F238E27FC236}">
                <a16:creationId xmlns:a16="http://schemas.microsoft.com/office/drawing/2014/main" id="{CD600849-FA60-47F0-AA64-830E79C13124}"/>
              </a:ext>
            </a:extLst>
          </p:cNvPr>
          <p:cNvPicPr>
            <a:picLocks noChangeAspect="1"/>
          </p:cNvPicPr>
          <p:nvPr/>
        </p:nvPicPr>
        <p:blipFill rotWithShape="1">
          <a:blip r:embed="rId2">
            <a:extLst>
              <a:ext uri="{28A0092B-C50C-407E-A947-70E740481C1C}">
                <a14:useLocalDpi xmlns:a14="http://schemas.microsoft.com/office/drawing/2010/main" val="0"/>
              </a:ext>
            </a:extLst>
          </a:blip>
          <a:srcRect l="3522" t="7940" r="38296" b="-1"/>
          <a:stretch/>
        </p:blipFill>
        <p:spPr>
          <a:xfrm>
            <a:off x="3523488" y="10"/>
            <a:ext cx="8668512" cy="6857990"/>
          </a:xfrm>
          <a:prstGeom prst="rect">
            <a:avLst/>
          </a:prstGeom>
        </p:spPr>
      </p:pic>
      <p:sp>
        <p:nvSpPr>
          <p:cNvPr id="30" name="Rectangle 2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4993386" cy="1124712"/>
          </a:xfrm>
        </p:spPr>
        <p:txBody>
          <a:bodyPr anchor="b">
            <a:normAutofit/>
          </a:bodyPr>
          <a:lstStyle/>
          <a:p>
            <a:r>
              <a:rPr lang="tr-TR" sz="2400" b="1" dirty="0">
                <a:latin typeface="+mn-lt"/>
                <a:ea typeface="+mn-ea"/>
                <a:cs typeface="+mn-cs"/>
              </a:rPr>
              <a:t>Dijital hazırlığın, esnekliğin ve kapasitenin geliştirilmesi yoluyla dijital dönüşümü ele almak</a:t>
            </a:r>
          </a:p>
        </p:txBody>
      </p:sp>
      <p:sp>
        <p:nvSpPr>
          <p:cNvPr id="32"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3"/>
            <a:ext cx="5948426" cy="3557017"/>
          </a:xfrm>
        </p:spPr>
        <p:txBody>
          <a:bodyPr anchor="t">
            <a:normAutofit fontScale="92500"/>
          </a:bodyPr>
          <a:lstStyle/>
          <a:p>
            <a:pPr marL="0" indent="0">
              <a:buNone/>
            </a:pPr>
            <a:r>
              <a:rPr lang="tr-TR" sz="1600" dirty="0"/>
              <a:t>Program, ilk, orta, mesleki eğitim ve öğretim (MEÖ), yüksek ve yetişkin eğitimi kurumlarının dijital dönüşüm planlarını destekleyecektir. Kurumların kapasite ve hazırlıklarını artırmayı amaçlayan projelere, dijital eğitime etkili bir geçişi yönetmeye öncelik verilecektir. Program eğitim, öğretim, gençlik ve sporda dijital teknolojilerin öğretme, öğrenme, değerlendirme ve katılım  amaçlı kullanımını destekleyecektir. Bu, erişilebilir ve yardımcı teknolojiler ve yaratıcı ve yenilikçi teknolojiler dahil öğretmenler için dijital araçların kullanımında dijital pedagojinin ve uzmanlığın geliştirilmesini içerir.</a:t>
            </a:r>
          </a:p>
          <a:p>
            <a:pPr marL="0" indent="0">
              <a:buNone/>
            </a:pPr>
            <a:r>
              <a:rPr lang="tr-TR" sz="1600" dirty="0"/>
              <a:t>Aynı şekilde, uygun programlar ve girişimler yoluyla tüm nüfusun dijital becerilerini ve yeterliliklerini geliştirmeyi içerir. Cinsiyet eşitliğinin teşvik edilmesine ve yeterince temsil edilmeyen grupların erişimi ve kullanımına ilişkin farklılıkların ele alınmasına özel önem verilecektir.</a:t>
            </a:r>
          </a:p>
          <a:p>
            <a:pPr marL="0" indent="0">
              <a:buNone/>
            </a:pPr>
            <a:r>
              <a:rPr lang="tr-TR" sz="1600" dirty="0"/>
              <a:t>Program, eğitimcilerin, vatandaşların ve kuruluşların dijital yeterliliklerine ilişkin Avrupa çerçevelerinin kullanımını daha da destekleyecektir.</a:t>
            </a:r>
          </a:p>
        </p:txBody>
      </p:sp>
      <p:pic>
        <p:nvPicPr>
          <p:cNvPr id="24" name="Resim 23">
            <a:extLst>
              <a:ext uri="{FF2B5EF4-FFF2-40B4-BE49-F238E27FC236}">
                <a16:creationId xmlns:a16="http://schemas.microsoft.com/office/drawing/2014/main" id="{1BA34C85-B894-4504-9F11-04EC178D6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5" y="6325583"/>
            <a:ext cx="6605238" cy="481905"/>
          </a:xfrm>
          <a:prstGeom prst="rect">
            <a:avLst/>
          </a:prstGeom>
        </p:spPr>
      </p:pic>
    </p:spTree>
    <p:extLst>
      <p:ext uri="{BB962C8B-B14F-4D97-AF65-F5344CB8AC3E}">
        <p14:creationId xmlns:p14="http://schemas.microsoft.com/office/powerpoint/2010/main" val="110294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072152283"/>
              </p:ext>
            </p:extLst>
          </p:nvPr>
        </p:nvGraphicFramePr>
        <p:xfrm>
          <a:off x="691550" y="402267"/>
          <a:ext cx="10515600" cy="5400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67157127"/>
                    </a:ext>
                  </a:extLst>
                </a:gridCol>
                <a:gridCol w="5257800">
                  <a:extLst>
                    <a:ext uri="{9D8B030D-6E8A-4147-A177-3AD203B41FA5}">
                      <a16:colId xmlns:a16="http://schemas.microsoft.com/office/drawing/2014/main" val="2885545354"/>
                    </a:ext>
                  </a:extLst>
                </a:gridCol>
              </a:tblGrid>
              <a:tr h="370840">
                <a:tc>
                  <a:txBody>
                    <a:bodyPr/>
                    <a:lstStyle/>
                    <a:p>
                      <a:endParaRPr lang="tr-TR" dirty="0"/>
                    </a:p>
                  </a:txBody>
                  <a:tcPr/>
                </a:tc>
                <a:tc>
                  <a:txBody>
                    <a:bodyPr/>
                    <a:lstStyle/>
                    <a:p>
                      <a:endParaRPr lang="tr-TR"/>
                    </a:p>
                  </a:txBody>
                  <a:tcPr/>
                </a:tc>
                <a:extLst>
                  <a:ext uri="{0D108BD9-81ED-4DB2-BD59-A6C34878D82A}">
                    <a16:rowId xmlns:a16="http://schemas.microsoft.com/office/drawing/2014/main" val="3966966821"/>
                  </a:ext>
                </a:extLst>
              </a:tr>
              <a:tr h="370840">
                <a:tc>
                  <a:txBody>
                    <a:bodyPr/>
                    <a:lstStyle/>
                    <a:p>
                      <a:r>
                        <a:rPr lang="tr-TR" sz="1200" b="1" kern="1200" dirty="0">
                          <a:solidFill>
                            <a:schemeClr val="dk1"/>
                          </a:solidFill>
                          <a:latin typeface="+mn-lt"/>
                          <a:ea typeface="+mn-ea"/>
                          <a:cs typeface="+mn-cs"/>
                        </a:rPr>
                        <a:t>Ele alınan öncelikler</a:t>
                      </a:r>
                    </a:p>
                  </a:txBody>
                  <a:tcPr/>
                </a:tc>
                <a:tc>
                  <a:txBody>
                    <a:bodyPr/>
                    <a:lstStyle/>
                    <a:p>
                      <a:r>
                        <a:rPr lang="tr-TR" sz="1200" kern="1200" dirty="0">
                          <a:solidFill>
                            <a:schemeClr val="dk1"/>
                          </a:solidFill>
                          <a:latin typeface="+mn-lt"/>
                          <a:ea typeface="+mn-ea"/>
                          <a:cs typeface="+mn-cs"/>
                        </a:rPr>
                        <a:t>Küçük ölçekli Ortaklıklar, finansman açısından değerlendirilmek üzere aşağıdakilerden birini ele almalıdır:</a:t>
                      </a:r>
                    </a:p>
                    <a:p>
                      <a:r>
                        <a:rPr lang="tr-TR" sz="1200" kern="1200" dirty="0">
                          <a:solidFill>
                            <a:schemeClr val="dk1"/>
                          </a:solidFill>
                          <a:latin typeface="+mn-lt"/>
                          <a:ea typeface="+mn-ea"/>
                          <a:cs typeface="+mn-cs"/>
                        </a:rPr>
                        <a:t>-En az bir yatay öncelik</a:t>
                      </a:r>
                      <a:r>
                        <a:rPr lang="tr-TR" sz="1200" kern="1200" baseline="0" dirty="0">
                          <a:solidFill>
                            <a:schemeClr val="dk1"/>
                          </a:solidFill>
                          <a:latin typeface="+mn-lt"/>
                          <a:ea typeface="+mn-ea"/>
                          <a:cs typeface="+mn-cs"/>
                        </a:rPr>
                        <a:t> </a:t>
                      </a:r>
                      <a:r>
                        <a:rPr lang="tr-TR" sz="1200" kern="1200" dirty="0">
                          <a:solidFill>
                            <a:schemeClr val="dk1"/>
                          </a:solidFill>
                          <a:latin typeface="+mn-lt"/>
                          <a:ea typeface="+mn-ea"/>
                          <a:cs typeface="+mn-cs"/>
                        </a:rPr>
                        <a:t>ve / veya</a:t>
                      </a:r>
                    </a:p>
                    <a:p>
                      <a:r>
                        <a:rPr lang="tr-TR" sz="1200" kern="1200" dirty="0">
                          <a:solidFill>
                            <a:schemeClr val="dk1"/>
                          </a:solidFill>
                          <a:latin typeface="+mn-lt"/>
                          <a:ea typeface="+mn-ea"/>
                          <a:cs typeface="+mn-cs"/>
                        </a:rPr>
                        <a:t>-En çok etkilenen eğitim, öğretim, gençlik ve spor alanıyla ilgili en az bir özel öncelik.</a:t>
                      </a:r>
                    </a:p>
                    <a:p>
                      <a:r>
                        <a:rPr lang="tr-TR" sz="1200" dirty="0"/>
                        <a:t>Ulusal </a:t>
                      </a:r>
                      <a:r>
                        <a:rPr lang="tr-TR" sz="1200" dirty="0" err="1"/>
                        <a:t>ajanslar,bu</a:t>
                      </a:r>
                      <a:r>
                        <a:rPr lang="tr-TR" sz="1200" dirty="0"/>
                        <a:t> öncelikler arasında ulusal bağlamda öne çıkanlara önem verebilirler.</a:t>
                      </a:r>
                    </a:p>
                    <a:p>
                      <a:pPr marL="0" indent="0">
                        <a:buNone/>
                      </a:pPr>
                      <a:r>
                        <a:rPr lang="tr-TR" sz="1200" dirty="0"/>
                        <a:t>Böyle bir </a:t>
                      </a:r>
                      <a:r>
                        <a:rPr lang="tr-TR" sz="1200" dirty="0" err="1"/>
                        <a:t>durumda,Ulusal</a:t>
                      </a:r>
                      <a:r>
                        <a:rPr lang="tr-TR" sz="1200" dirty="0"/>
                        <a:t> ajanslar bunu </a:t>
                      </a:r>
                      <a:r>
                        <a:rPr lang="tr-TR" sz="1200" dirty="0" err="1"/>
                        <a:t>websitelerinden</a:t>
                      </a:r>
                      <a:r>
                        <a:rPr lang="tr-TR" sz="1200" dirty="0"/>
                        <a:t> başvurular öncesinde duyurmalıdır</a:t>
                      </a:r>
                    </a:p>
                    <a:p>
                      <a:endParaRPr lang="tr-TR" sz="1200" kern="1200" dirty="0">
                        <a:solidFill>
                          <a:schemeClr val="dk1"/>
                        </a:solidFill>
                        <a:latin typeface="+mn-lt"/>
                        <a:ea typeface="+mn-ea"/>
                        <a:cs typeface="+mn-cs"/>
                      </a:endParaRPr>
                    </a:p>
                  </a:txBody>
                  <a:tcPr/>
                </a:tc>
                <a:extLst>
                  <a:ext uri="{0D108BD9-81ED-4DB2-BD59-A6C34878D82A}">
                    <a16:rowId xmlns:a16="http://schemas.microsoft.com/office/drawing/2014/main" val="621109765"/>
                  </a:ext>
                </a:extLst>
              </a:tr>
              <a:tr h="370840">
                <a:tc>
                  <a:txBody>
                    <a:bodyPr/>
                    <a:lstStyle/>
                    <a:p>
                      <a:pPr marL="0" algn="l" defTabSz="914400" rtl="0" eaLnBrk="1" latinLnBrk="0" hangingPunct="1"/>
                      <a:r>
                        <a:rPr lang="tr-TR" sz="1200" b="1" kern="1200" dirty="0">
                          <a:solidFill>
                            <a:schemeClr val="dk1"/>
                          </a:solidFill>
                          <a:latin typeface="+mn-lt"/>
                          <a:ea typeface="+mn-ea"/>
                          <a:cs typeface="+mn-cs"/>
                        </a:rPr>
                        <a:t>Proje süresi</a:t>
                      </a:r>
                    </a:p>
                  </a:txBody>
                  <a:tcPr/>
                </a:tc>
                <a:tc>
                  <a:txBody>
                    <a:bodyPr/>
                    <a:lstStyle/>
                    <a:p>
                      <a:r>
                        <a:rPr lang="tr-TR" sz="1200" kern="1200" dirty="0">
                          <a:solidFill>
                            <a:schemeClr val="dk1"/>
                          </a:solidFill>
                          <a:latin typeface="+mn-lt"/>
                          <a:ea typeface="+mn-ea"/>
                          <a:cs typeface="+mn-cs"/>
                        </a:rPr>
                        <a:t>6 ile 24 ay arası.</a:t>
                      </a:r>
                    </a:p>
                    <a:p>
                      <a:r>
                        <a:rPr lang="tr-TR" sz="1200" kern="1200" dirty="0">
                          <a:solidFill>
                            <a:schemeClr val="dk1"/>
                          </a:solidFill>
                          <a:latin typeface="+mn-lt"/>
                          <a:ea typeface="+mn-ea"/>
                          <a:cs typeface="+mn-cs"/>
                        </a:rPr>
                        <a:t>Süre, projenin hedeflerine ve zaman içinde planlanan faaliyetlerin türüne göre uygulama aşamasında seçilmelidir.</a:t>
                      </a:r>
                    </a:p>
                    <a:p>
                      <a:r>
                        <a:rPr lang="tr-TR" sz="1200" kern="1200" dirty="0">
                          <a:solidFill>
                            <a:schemeClr val="dk1"/>
                          </a:solidFill>
                          <a:latin typeface="+mn-lt"/>
                          <a:ea typeface="+mn-ea"/>
                          <a:cs typeface="+mn-cs"/>
                        </a:rPr>
                        <a:t>İstisnai durumlarda, Küçük Ölçekli Ortaklığın süresi,</a:t>
                      </a:r>
                      <a:r>
                        <a:rPr lang="tr-TR" sz="1200" kern="1200" baseline="0" dirty="0">
                          <a:solidFill>
                            <a:schemeClr val="dk1"/>
                          </a:solidFill>
                          <a:latin typeface="+mn-lt"/>
                          <a:ea typeface="+mn-ea"/>
                          <a:cs typeface="+mn-cs"/>
                        </a:rPr>
                        <a:t> </a:t>
                      </a:r>
                      <a:r>
                        <a:rPr lang="tr-TR" sz="1200" kern="1200" dirty="0">
                          <a:solidFill>
                            <a:schemeClr val="dk1"/>
                          </a:solidFill>
                          <a:latin typeface="+mn-lt"/>
                          <a:ea typeface="+mn-ea"/>
                          <a:cs typeface="+mn-cs"/>
                        </a:rPr>
                        <a:t>Yararlanıcının talebi üzerine ve Ulusal veya Yürütme Ajansının mutabakatı ile uzatılır. Bu durumda, toplam hibe değişmeyecektir.</a:t>
                      </a:r>
                    </a:p>
                  </a:txBody>
                  <a:tcPr/>
                </a:tc>
                <a:extLst>
                  <a:ext uri="{0D108BD9-81ED-4DB2-BD59-A6C34878D82A}">
                    <a16:rowId xmlns:a16="http://schemas.microsoft.com/office/drawing/2014/main" val="2894424909"/>
                  </a:ext>
                </a:extLst>
              </a:tr>
              <a:tr h="370840">
                <a:tc>
                  <a:txBody>
                    <a:bodyPr/>
                    <a:lstStyle/>
                    <a:p>
                      <a:pPr marL="0" algn="l" defTabSz="914400" rtl="0" eaLnBrk="1" latinLnBrk="0" hangingPunct="1"/>
                      <a:r>
                        <a:rPr lang="tr-TR" sz="1200" b="1" kern="1200" dirty="0">
                          <a:solidFill>
                            <a:schemeClr val="dk1"/>
                          </a:solidFill>
                          <a:latin typeface="+mn-lt"/>
                          <a:ea typeface="+mn-ea"/>
                          <a:cs typeface="+mn-cs"/>
                        </a:rPr>
                        <a:t>Nereye Başvurulur?</a:t>
                      </a:r>
                    </a:p>
                  </a:txBody>
                  <a:tcPr/>
                </a:tc>
                <a:tc>
                  <a:txBody>
                    <a:bodyPr/>
                    <a:lstStyle/>
                    <a:p>
                      <a:r>
                        <a:rPr lang="tr-TR" sz="1200" kern="1200" dirty="0">
                          <a:solidFill>
                            <a:schemeClr val="dk1"/>
                          </a:solidFill>
                          <a:latin typeface="+mn-lt"/>
                          <a:ea typeface="+mn-ea"/>
                          <a:cs typeface="+mn-cs"/>
                        </a:rPr>
                        <a:t>Mesleki eğitim, okul eğitimi, yetişkin eğitimi ve gençlik</a:t>
                      </a:r>
                      <a:r>
                        <a:rPr lang="tr-TR" sz="1200" kern="1200" baseline="0" dirty="0">
                          <a:solidFill>
                            <a:schemeClr val="dk1"/>
                          </a:solidFill>
                          <a:latin typeface="+mn-lt"/>
                          <a:ea typeface="+mn-ea"/>
                          <a:cs typeface="+mn-cs"/>
                        </a:rPr>
                        <a:t> </a:t>
                      </a:r>
                      <a:r>
                        <a:rPr lang="tr-TR" sz="1200" kern="1200" dirty="0">
                          <a:solidFill>
                            <a:schemeClr val="dk1"/>
                          </a:solidFill>
                          <a:latin typeface="+mn-lt"/>
                          <a:ea typeface="+mn-ea"/>
                          <a:cs typeface="+mn-cs"/>
                        </a:rPr>
                        <a:t>alanlarındaki Küçük Ölçekli Ortaklıklar ,bu alanlarda</a:t>
                      </a:r>
                      <a:r>
                        <a:rPr lang="tr-TR" sz="1200" kern="1200" baseline="0" dirty="0">
                          <a:solidFill>
                            <a:schemeClr val="dk1"/>
                          </a:solidFill>
                          <a:latin typeface="+mn-lt"/>
                          <a:ea typeface="+mn-ea"/>
                          <a:cs typeface="+mn-cs"/>
                        </a:rPr>
                        <a:t> çalışan</a:t>
                      </a:r>
                      <a:r>
                        <a:rPr lang="tr-TR" sz="1200" kern="1200" dirty="0">
                          <a:solidFill>
                            <a:schemeClr val="dk1"/>
                          </a:solidFill>
                          <a:latin typeface="+mn-lt"/>
                          <a:ea typeface="+mn-ea"/>
                          <a:cs typeface="+mn-cs"/>
                        </a:rPr>
                        <a:t> kuruluşlar tarafından başvuranın bulunduğu ülkenin Ulusal Ajansına sunulur.</a:t>
                      </a:r>
                    </a:p>
                    <a:p>
                      <a:endParaRPr lang="tr-TR" sz="1200" kern="1200" dirty="0">
                        <a:solidFill>
                          <a:schemeClr val="dk1"/>
                        </a:solidFill>
                        <a:latin typeface="+mn-lt"/>
                        <a:ea typeface="+mn-ea"/>
                        <a:cs typeface="+mn-cs"/>
                      </a:endParaRPr>
                    </a:p>
                    <a:p>
                      <a:r>
                        <a:rPr lang="tr-TR" sz="1200" kern="1200" dirty="0">
                          <a:solidFill>
                            <a:schemeClr val="dk1"/>
                          </a:solidFill>
                          <a:latin typeface="+mn-lt"/>
                          <a:ea typeface="+mn-ea"/>
                          <a:cs typeface="+mn-cs"/>
                        </a:rPr>
                        <a:t>Spor alanındaki Küçük Ölçekli Ortaklıklar için:</a:t>
                      </a:r>
                    </a:p>
                    <a:p>
                      <a:r>
                        <a:rPr lang="tr-TR" sz="1200" kern="1200" dirty="0">
                          <a:solidFill>
                            <a:schemeClr val="dk1"/>
                          </a:solidFill>
                          <a:latin typeface="+mn-lt"/>
                          <a:ea typeface="+mn-ea"/>
                          <a:cs typeface="+mn-cs"/>
                        </a:rPr>
                        <a:t>Merkezi Brüksel'de bulunan Eğitim, Görsel-İşitsel ve Kültürel Yürütme Ajansına.</a:t>
                      </a:r>
                    </a:p>
                    <a:p>
                      <a:r>
                        <a:rPr lang="tr-TR" sz="1200" kern="1200" dirty="0">
                          <a:solidFill>
                            <a:schemeClr val="dk1"/>
                          </a:solidFill>
                          <a:latin typeface="+mn-lt"/>
                          <a:ea typeface="+mn-ea"/>
                          <a:cs typeface="+mn-cs"/>
                        </a:rPr>
                        <a:t>ERASMUS-SPORT-2021-SSCP çağrı kodu ile başvuru yapabilirler.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Her iki durumda da, aynı ortakların bulunduğu konsorsiyum aynı başvuru döneminde yalnızca bir başvuru yapabilirler</a:t>
                      </a:r>
                    </a:p>
                    <a:p>
                      <a:endParaRPr lang="tr-TR" sz="1200" kern="1200" dirty="0">
                        <a:solidFill>
                          <a:schemeClr val="dk1"/>
                        </a:solidFill>
                        <a:latin typeface="+mn-lt"/>
                        <a:ea typeface="+mn-ea"/>
                        <a:cs typeface="+mn-cs"/>
                      </a:endParaRPr>
                    </a:p>
                  </a:txBody>
                  <a:tcPr/>
                </a:tc>
                <a:extLst>
                  <a:ext uri="{0D108BD9-81ED-4DB2-BD59-A6C34878D82A}">
                    <a16:rowId xmlns:a16="http://schemas.microsoft.com/office/drawing/2014/main" val="2694374390"/>
                  </a:ext>
                </a:extLst>
              </a:tr>
            </a:tbl>
          </a:graphicData>
        </a:graphic>
      </p:graphicFrame>
      <p:pic>
        <p:nvPicPr>
          <p:cNvPr id="5" name="Resim 4">
            <a:extLst>
              <a:ext uri="{FF2B5EF4-FFF2-40B4-BE49-F238E27FC236}">
                <a16:creationId xmlns:a16="http://schemas.microsoft.com/office/drawing/2014/main" id="{C32D10F3-6785-4FD1-A106-5115A6754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spTree>
    <p:extLst>
      <p:ext uri="{BB962C8B-B14F-4D97-AF65-F5344CB8AC3E}">
        <p14:creationId xmlns:p14="http://schemas.microsoft.com/office/powerpoint/2010/main" val="3445858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32587721"/>
              </p:ext>
            </p:extLst>
          </p:nvPr>
        </p:nvGraphicFramePr>
        <p:xfrm>
          <a:off x="838200" y="1825625"/>
          <a:ext cx="10515600" cy="22910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39798671"/>
                    </a:ext>
                  </a:extLst>
                </a:gridCol>
                <a:gridCol w="5257800">
                  <a:extLst>
                    <a:ext uri="{9D8B030D-6E8A-4147-A177-3AD203B41FA5}">
                      <a16:colId xmlns:a16="http://schemas.microsoft.com/office/drawing/2014/main" val="3037734152"/>
                    </a:ext>
                  </a:extLst>
                </a:gridCol>
              </a:tblGrid>
              <a:tr h="370840">
                <a:tc>
                  <a:txBody>
                    <a:bodyPr/>
                    <a:lstStyle/>
                    <a:p>
                      <a:endParaRPr lang="tr-TR" dirty="0"/>
                    </a:p>
                  </a:txBody>
                  <a:tcPr/>
                </a:tc>
                <a:tc>
                  <a:txBody>
                    <a:bodyPr/>
                    <a:lstStyle/>
                    <a:p>
                      <a:endParaRPr lang="tr-TR"/>
                    </a:p>
                  </a:txBody>
                  <a:tcPr/>
                </a:tc>
                <a:extLst>
                  <a:ext uri="{0D108BD9-81ED-4DB2-BD59-A6C34878D82A}">
                    <a16:rowId xmlns:a16="http://schemas.microsoft.com/office/drawing/2014/main" val="2301090620"/>
                  </a:ext>
                </a:extLst>
              </a:tr>
              <a:tr h="370840">
                <a:tc>
                  <a:txBody>
                    <a:bodyPr/>
                    <a:lstStyle/>
                    <a:p>
                      <a:r>
                        <a:rPr lang="tr-TR" sz="1200" b="1" kern="1200" dirty="0">
                          <a:solidFill>
                            <a:schemeClr val="dk1"/>
                          </a:solidFill>
                          <a:latin typeface="+mn-lt"/>
                          <a:ea typeface="+mn-ea"/>
                          <a:cs typeface="+mn-cs"/>
                        </a:rPr>
                        <a:t>Ne zaman başvurulur?</a:t>
                      </a:r>
                    </a:p>
                  </a:txBody>
                  <a:tcPr/>
                </a:tc>
                <a:tc>
                  <a:txBody>
                    <a:bodyPr/>
                    <a:lstStyle/>
                    <a:p>
                      <a:pPr marL="0" algn="l" defTabSz="914400" rtl="0" eaLnBrk="1" latinLnBrk="0" hangingPunct="1"/>
                      <a:r>
                        <a:rPr lang="tr-TR" sz="1200" b="1" kern="1200" dirty="0">
                          <a:solidFill>
                            <a:schemeClr val="dk1"/>
                          </a:solidFill>
                          <a:latin typeface="+mn-lt"/>
                          <a:ea typeface="+mn-ea"/>
                          <a:cs typeface="+mn-cs"/>
                        </a:rPr>
                        <a:t>Mesleki eğitim, okul eğitimi, yetişkin eğitimi ve gençlik</a:t>
                      </a:r>
                      <a:r>
                        <a:rPr lang="tr-TR" sz="1200" b="1" kern="1200" baseline="0" dirty="0">
                          <a:solidFill>
                            <a:schemeClr val="dk1"/>
                          </a:solidFill>
                          <a:latin typeface="+mn-lt"/>
                          <a:ea typeface="+mn-ea"/>
                          <a:cs typeface="+mn-cs"/>
                        </a:rPr>
                        <a:t> </a:t>
                      </a:r>
                      <a:r>
                        <a:rPr lang="tr-TR" sz="1200" b="1" kern="1200" dirty="0">
                          <a:solidFill>
                            <a:schemeClr val="dk1"/>
                          </a:solidFill>
                          <a:latin typeface="+mn-lt"/>
                          <a:ea typeface="+mn-ea"/>
                          <a:cs typeface="+mn-cs"/>
                        </a:rPr>
                        <a:t>alanlarındaki Küçük Ölçekli Ortaklıklar </a:t>
                      </a:r>
                    </a:p>
                    <a:p>
                      <a:pPr marL="0" algn="l" defTabSz="914400" rtl="0" eaLnBrk="1" latinLnBrk="0" hangingPunct="1"/>
                      <a:r>
                        <a:rPr lang="tr-TR" sz="1200" kern="1200" dirty="0">
                          <a:solidFill>
                            <a:schemeClr val="dk1"/>
                          </a:solidFill>
                          <a:latin typeface="+mn-lt"/>
                          <a:ea typeface="+mn-ea"/>
                          <a:cs typeface="+mn-cs"/>
                        </a:rPr>
                        <a:t>-aynı yılın 1 Kasım ile ertesi yılın 28 Şubat tarihleri arasında başlayacak projeler için 20 Mayıs saat 12.00 (Brüksel saati) </a:t>
                      </a:r>
                    </a:p>
                    <a:p>
                      <a:pPr marL="0" algn="l" defTabSz="914400" rtl="0" eaLnBrk="1" latinLnBrk="0" hangingPunct="1"/>
                      <a:endParaRPr lang="tr-TR" sz="12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-1 Mart ve ertesi</a:t>
                      </a:r>
                      <a:r>
                        <a:rPr lang="tr-TR" sz="1200" kern="1200" baseline="0" dirty="0">
                          <a:solidFill>
                            <a:schemeClr val="dk1"/>
                          </a:solidFill>
                          <a:latin typeface="+mn-lt"/>
                          <a:ea typeface="+mn-ea"/>
                          <a:cs typeface="+mn-cs"/>
                        </a:rPr>
                        <a:t> </a:t>
                      </a:r>
                      <a:r>
                        <a:rPr lang="tr-TR" sz="1200" kern="1200" dirty="0">
                          <a:solidFill>
                            <a:schemeClr val="dk1"/>
                          </a:solidFill>
                          <a:latin typeface="+mn-lt"/>
                          <a:ea typeface="+mn-ea"/>
                          <a:cs typeface="+mn-cs"/>
                        </a:rPr>
                        <a:t>yılın 31 Mayıs tarihleri arasında başlayacak</a:t>
                      </a:r>
                      <a:r>
                        <a:rPr lang="tr-TR" sz="1200" kern="1200" baseline="0" dirty="0">
                          <a:solidFill>
                            <a:schemeClr val="dk1"/>
                          </a:solidFill>
                          <a:latin typeface="+mn-lt"/>
                          <a:ea typeface="+mn-ea"/>
                          <a:cs typeface="+mn-cs"/>
                        </a:rPr>
                        <a:t> </a:t>
                      </a:r>
                      <a:r>
                        <a:rPr lang="tr-TR" sz="1200" kern="1200" dirty="0">
                          <a:solidFill>
                            <a:schemeClr val="dk1"/>
                          </a:solidFill>
                          <a:latin typeface="+mn-lt"/>
                          <a:ea typeface="+mn-ea"/>
                          <a:cs typeface="+mn-cs"/>
                        </a:rPr>
                        <a:t>projeler için 3 Kasım 12:00 (Brüksel saati)</a:t>
                      </a:r>
                    </a:p>
                    <a:p>
                      <a:pPr marL="0" algn="l" defTabSz="914400" rtl="0" eaLnBrk="1" latinLnBrk="0" hangingPunct="1"/>
                      <a:endParaRPr lang="tr-TR" sz="1200" kern="1200" dirty="0">
                        <a:solidFill>
                          <a:schemeClr val="dk1"/>
                        </a:solidFill>
                        <a:latin typeface="+mn-lt"/>
                        <a:ea typeface="+mn-ea"/>
                        <a:cs typeface="+mn-cs"/>
                      </a:endParaRPr>
                    </a:p>
                    <a:p>
                      <a:pPr marL="0" algn="l" defTabSz="914400" rtl="0" eaLnBrk="1" latinLnBrk="0" hangingPunct="1"/>
                      <a:r>
                        <a:rPr lang="tr-TR" sz="1200" b="1" kern="1200" dirty="0">
                          <a:solidFill>
                            <a:schemeClr val="dk1"/>
                          </a:solidFill>
                          <a:latin typeface="+mn-lt"/>
                          <a:ea typeface="+mn-ea"/>
                          <a:cs typeface="+mn-cs"/>
                        </a:rPr>
                        <a:t>Spor alanındaki Küçük Ölçekli Ortaklıklar için</a:t>
                      </a:r>
                      <a:r>
                        <a:rPr lang="tr-TR" sz="1200" kern="1200" dirty="0">
                          <a:solidFill>
                            <a:schemeClr val="dk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Başvuru sahipleri, hibe başvurularını 20 Mayıs 2021 17:00 e kadar</a:t>
                      </a:r>
                      <a:r>
                        <a:rPr lang="tr-TR" sz="1200" kern="1200" baseline="0" dirty="0">
                          <a:solidFill>
                            <a:schemeClr val="dk1"/>
                          </a:solidFill>
                          <a:latin typeface="+mn-lt"/>
                          <a:ea typeface="+mn-ea"/>
                          <a:cs typeface="+mn-cs"/>
                        </a:rPr>
                        <a:t> sunabilecektir.</a:t>
                      </a:r>
                      <a:endParaRPr lang="tr-TR" sz="1200" kern="1200" dirty="0">
                        <a:solidFill>
                          <a:schemeClr val="dk1"/>
                        </a:solidFill>
                        <a:latin typeface="+mn-lt"/>
                        <a:ea typeface="+mn-ea"/>
                        <a:cs typeface="+mn-cs"/>
                      </a:endParaRPr>
                    </a:p>
                  </a:txBody>
                  <a:tcPr/>
                </a:tc>
                <a:extLst>
                  <a:ext uri="{0D108BD9-81ED-4DB2-BD59-A6C34878D82A}">
                    <a16:rowId xmlns:a16="http://schemas.microsoft.com/office/drawing/2014/main" val="2950125404"/>
                  </a:ext>
                </a:extLst>
              </a:tr>
            </a:tbl>
          </a:graphicData>
        </a:graphic>
      </p:graphicFrame>
      <p:pic>
        <p:nvPicPr>
          <p:cNvPr id="5" name="Resim 4">
            <a:extLst>
              <a:ext uri="{FF2B5EF4-FFF2-40B4-BE49-F238E27FC236}">
                <a16:creationId xmlns:a16="http://schemas.microsoft.com/office/drawing/2014/main" id="{AE22E182-D353-42FF-B1CE-2B78B978A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spTree>
    <p:extLst>
      <p:ext uri="{BB962C8B-B14F-4D97-AF65-F5344CB8AC3E}">
        <p14:creationId xmlns:p14="http://schemas.microsoft.com/office/powerpoint/2010/main" val="582802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0176" y="180205"/>
            <a:ext cx="4977976" cy="1454051"/>
          </a:xfrm>
        </p:spPr>
        <p:txBody>
          <a:bodyPr>
            <a:normAutofit/>
          </a:bodyPr>
          <a:lstStyle/>
          <a:p>
            <a:r>
              <a:rPr lang="tr-TR" dirty="0">
                <a:solidFill>
                  <a:srgbClr val="000000"/>
                </a:solidFill>
              </a:rPr>
              <a:t>Proje yapısı</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Resim 6" descr="metin içeren bir resim&#10;&#10;Açıklama otomatik olarak oluşturuldu">
            <a:extLst>
              <a:ext uri="{FF2B5EF4-FFF2-40B4-BE49-F238E27FC236}">
                <a16:creationId xmlns:a16="http://schemas.microsoft.com/office/drawing/2014/main" id="{B89C209D-8856-4A5B-98F8-EBD29B5E4EA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605" r="5258"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p:cNvSpPr>
            <a:spLocks noGrp="1"/>
          </p:cNvSpPr>
          <p:nvPr>
            <p:ph idx="1"/>
          </p:nvPr>
        </p:nvSpPr>
        <p:spPr>
          <a:xfrm>
            <a:off x="6090574" y="1634256"/>
            <a:ext cx="5452878" cy="4426715"/>
          </a:xfrm>
        </p:spPr>
        <p:txBody>
          <a:bodyPr anchor="ctr">
            <a:normAutofit lnSpcReduction="10000"/>
          </a:bodyPr>
          <a:lstStyle/>
          <a:p>
            <a:pPr marL="0" indent="0">
              <a:buNone/>
            </a:pPr>
            <a:r>
              <a:rPr lang="tr-TR" sz="1600" dirty="0">
                <a:solidFill>
                  <a:srgbClr val="000000"/>
                </a:solidFill>
              </a:rPr>
              <a:t>Küçük ölçekli bir Ortaklık projesi, proje teklifi finansman için seçilmeden önce başlayan dört aşamadan oluşur: planlama, hazırlık, uygulama ve takip. Faaliyetlere katılan katılımcı kuruluşlar ve katılımcılar, tüm bu aşamalarda aktif rol alarak öğrenme deneyimlerini geliştirmelidir.</a:t>
            </a:r>
          </a:p>
          <a:p>
            <a:r>
              <a:rPr lang="tr-TR" sz="1600" dirty="0">
                <a:solidFill>
                  <a:srgbClr val="000000"/>
                </a:solidFill>
              </a:rPr>
              <a:t>Planlama (ihtiyaçları, hedefleri, proje ve öğrenme çıktılarını, faaliyet formatlarını, programı vb. hazırlık (faaliyetlerin planlanması, çalışma programının geliştirilmesi, pratik </a:t>
            </a:r>
            <a:r>
              <a:rPr lang="tr-TR" sz="1600" dirty="0" err="1">
                <a:solidFill>
                  <a:srgbClr val="000000"/>
                </a:solidFill>
              </a:rPr>
              <a:t>düzenlemeler,öngörülen</a:t>
            </a:r>
            <a:r>
              <a:rPr lang="tr-TR" sz="1600" dirty="0">
                <a:solidFill>
                  <a:srgbClr val="000000"/>
                </a:solidFill>
              </a:rPr>
              <a:t> faaliyetlerin hedef grup (</a:t>
            </a:r>
            <a:r>
              <a:rPr lang="tr-TR" sz="1600" dirty="0" err="1">
                <a:solidFill>
                  <a:srgbClr val="000000"/>
                </a:solidFill>
              </a:rPr>
              <a:t>lar</a:t>
            </a:r>
            <a:r>
              <a:rPr lang="tr-TR" sz="1600" dirty="0">
                <a:solidFill>
                  <a:srgbClr val="000000"/>
                </a:solidFill>
              </a:rPr>
              <a:t>) </a:t>
            </a:r>
            <a:r>
              <a:rPr lang="tr-TR" sz="1600" dirty="0" err="1">
                <a:solidFill>
                  <a:srgbClr val="000000"/>
                </a:solidFill>
              </a:rPr>
              <a:t>ının</a:t>
            </a:r>
            <a:r>
              <a:rPr lang="tr-TR" sz="1600" dirty="0">
                <a:solidFill>
                  <a:srgbClr val="000000"/>
                </a:solidFill>
              </a:rPr>
              <a:t> teyidi, ortaklarla anlaşmaların düzenlenmesi vb.);</a:t>
            </a:r>
          </a:p>
          <a:p>
            <a:r>
              <a:rPr lang="tr-TR" sz="1600" dirty="0">
                <a:solidFill>
                  <a:srgbClr val="000000"/>
                </a:solidFill>
              </a:rPr>
              <a:t>Faaliyetlerin uygulanması;</a:t>
            </a:r>
          </a:p>
          <a:p>
            <a:r>
              <a:rPr lang="tr-TR" sz="1600" dirty="0">
                <a:solidFill>
                  <a:srgbClr val="000000"/>
                </a:solidFill>
              </a:rPr>
              <a:t>Takip (faaliyetlerin ve farklı düzeylerdeki etkilerinin değerlendirilmesi, proje sonuçlarının  paylaşılması ve kullanılması</a:t>
            </a:r>
          </a:p>
          <a:p>
            <a:pPr marL="0" indent="0">
              <a:buNone/>
            </a:pPr>
            <a:endParaRPr lang="tr-TR" sz="1600" dirty="0">
              <a:solidFill>
                <a:srgbClr val="000000"/>
              </a:solidFill>
            </a:endParaRPr>
          </a:p>
          <a:p>
            <a:pPr marL="0" indent="0">
              <a:buNone/>
            </a:pPr>
            <a:r>
              <a:rPr lang="tr-TR" sz="1600" b="1" dirty="0">
                <a:solidFill>
                  <a:srgbClr val="000000"/>
                </a:solidFill>
              </a:rPr>
              <a:t>Spor alanındaki Küçük Ölçekli Ortaklıklar için, tekliflere en az bir yerel veya bölgesel spor kulübünün dahil edilmesi önerilir.</a:t>
            </a:r>
          </a:p>
        </p:txBody>
      </p:sp>
      <p:pic>
        <p:nvPicPr>
          <p:cNvPr id="11" name="Resim 10">
            <a:extLst>
              <a:ext uri="{FF2B5EF4-FFF2-40B4-BE49-F238E27FC236}">
                <a16:creationId xmlns:a16="http://schemas.microsoft.com/office/drawing/2014/main" id="{884D4758-521D-46E3-8664-31862AAB9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295" y="6195726"/>
            <a:ext cx="5404286" cy="394286"/>
          </a:xfrm>
          <a:prstGeom prst="rect">
            <a:avLst/>
          </a:prstGeom>
        </p:spPr>
      </p:pic>
    </p:spTree>
    <p:extLst>
      <p:ext uri="{BB962C8B-B14F-4D97-AF65-F5344CB8AC3E}">
        <p14:creationId xmlns:p14="http://schemas.microsoft.com/office/powerpoint/2010/main" val="2070327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0574" y="1634256"/>
            <a:ext cx="5452878" cy="4426715"/>
          </a:xfrm>
        </p:spPr>
        <p:txBody>
          <a:bodyPr anchor="ctr">
            <a:normAutofit/>
          </a:bodyPr>
          <a:lstStyle/>
          <a:p>
            <a:pPr marL="0" indent="0">
              <a:buNone/>
            </a:pPr>
            <a:endParaRPr lang="tr-TR" dirty="0"/>
          </a:p>
          <a:p>
            <a:pPr>
              <a:buFont typeface="Wingdings" panose="05000000000000000000" pitchFamily="2" charset="2"/>
              <a:buChar char="ü"/>
            </a:pPr>
            <a:r>
              <a:rPr lang="tr-TR" dirty="0"/>
              <a:t>Çevresel sürdürülebilirlik</a:t>
            </a:r>
          </a:p>
          <a:p>
            <a:pPr>
              <a:buFont typeface="Wingdings" panose="05000000000000000000" pitchFamily="2" charset="2"/>
              <a:buChar char="ü"/>
            </a:pPr>
            <a:r>
              <a:rPr lang="tr-TR" dirty="0"/>
              <a:t>Kapsayıcılık ve Çeşitlilik</a:t>
            </a:r>
          </a:p>
          <a:p>
            <a:pPr>
              <a:buFont typeface="Wingdings" panose="05000000000000000000" pitchFamily="2" charset="2"/>
              <a:buChar char="ü"/>
            </a:pPr>
            <a:r>
              <a:rPr lang="tr-TR" dirty="0"/>
              <a:t>Dijital boyut</a:t>
            </a:r>
          </a:p>
          <a:p>
            <a:pPr marL="0" indent="0">
              <a:buNone/>
            </a:pPr>
            <a:endParaRPr lang="tr-TR" dirty="0"/>
          </a:p>
          <a:p>
            <a:pPr marL="0" indent="0">
              <a:buNone/>
            </a:pPr>
            <a:endParaRPr lang="tr-TR" dirty="0"/>
          </a:p>
        </p:txBody>
      </p:sp>
      <p:pic>
        <p:nvPicPr>
          <p:cNvPr id="11" name="Resim 10">
            <a:extLst>
              <a:ext uri="{FF2B5EF4-FFF2-40B4-BE49-F238E27FC236}">
                <a16:creationId xmlns:a16="http://schemas.microsoft.com/office/drawing/2014/main" id="{884D4758-521D-46E3-8664-31862AAB9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295" y="6195726"/>
            <a:ext cx="5404286" cy="394286"/>
          </a:xfrm>
          <a:prstGeom prst="rect">
            <a:avLst/>
          </a:prstGeom>
        </p:spPr>
      </p:pic>
      <p:sp>
        <p:nvSpPr>
          <p:cNvPr id="13" name="Unvan 1">
            <a:extLst>
              <a:ext uri="{FF2B5EF4-FFF2-40B4-BE49-F238E27FC236}">
                <a16:creationId xmlns:a16="http://schemas.microsoft.com/office/drawing/2014/main" id="{E49DBEAB-72C7-4230-82A9-B081E2ED7690}"/>
              </a:ext>
            </a:extLst>
          </p:cNvPr>
          <p:cNvSpPr>
            <a:spLocks noGrp="1"/>
          </p:cNvSpPr>
          <p:nvPr>
            <p:ph type="title"/>
          </p:nvPr>
        </p:nvSpPr>
        <p:spPr>
          <a:xfrm>
            <a:off x="4307839" y="470631"/>
            <a:ext cx="7884159" cy="445206"/>
          </a:xfrm>
          <a:solidFill>
            <a:srgbClr val="FF0000"/>
          </a:solidFill>
        </p:spPr>
        <p:txBody>
          <a:bodyPr anchor="b">
            <a:noAutofit/>
          </a:bodyPr>
          <a:lstStyle/>
          <a:p>
            <a:r>
              <a:rPr lang="tr-TR" sz="2400" dirty="0">
                <a:solidFill>
                  <a:schemeClr val="bg1"/>
                </a:solidFill>
                <a:effectLst>
                  <a:outerShdw blurRad="38100" dist="38100" dir="2700000" algn="tl">
                    <a:srgbClr val="000000">
                      <a:alpha val="43137"/>
                    </a:srgbClr>
                  </a:outerShdw>
                </a:effectLst>
              </a:rPr>
              <a:t> Projenizi tasarlarken mutlaka yatay öncelikleri dikkate alın !!!!</a:t>
            </a:r>
          </a:p>
        </p:txBody>
      </p:sp>
    </p:spTree>
    <p:extLst>
      <p:ext uri="{BB962C8B-B14F-4D97-AF65-F5344CB8AC3E}">
        <p14:creationId xmlns:p14="http://schemas.microsoft.com/office/powerpoint/2010/main" val="2108795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1251677" y="662399"/>
            <a:ext cx="4357499" cy="1494000"/>
          </a:xfrm>
        </p:spPr>
        <p:txBody>
          <a:bodyPr anchor="t">
            <a:normAutofit/>
          </a:bodyPr>
          <a:lstStyle/>
          <a:p>
            <a:r>
              <a:rPr lang="tr-TR" b="1">
                <a:latin typeface="+mn-lt"/>
              </a:rPr>
              <a:t>Değerlendirme kriterleri</a:t>
            </a:r>
            <a:endParaRPr lang="tr-TR">
              <a:latin typeface="+mn-lt"/>
            </a:endParaRPr>
          </a:p>
        </p:txBody>
      </p:sp>
      <p:grpSp>
        <p:nvGrpSpPr>
          <p:cNvPr id="12" name="Group 11">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a:solidFill>
            <a:srgbClr val="FF0000"/>
          </a:solidFill>
        </p:grpSpPr>
        <p:sp>
          <p:nvSpPr>
            <p:cNvPr id="13"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grpFill/>
            <a:ln w="0">
              <a:noFill/>
              <a:prstDash val="solid"/>
              <a:round/>
              <a:headEnd/>
              <a:tailEnd/>
            </a:ln>
          </p:spPr>
        </p:sp>
        <p:sp>
          <p:nvSpPr>
            <p:cNvPr id="14"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grpFill/>
            <a:ln w="0">
              <a:noFill/>
              <a:prstDash val="solid"/>
              <a:round/>
              <a:headEnd/>
              <a:tailEnd/>
            </a:ln>
          </p:spPr>
        </p:sp>
      </p:grpSp>
      <p:pic>
        <p:nvPicPr>
          <p:cNvPr id="5" name="Resim 4" descr="metin içeren bir resim&#10;&#10;Açıklama otomatik olarak oluşturuldu">
            <a:extLst>
              <a:ext uri="{FF2B5EF4-FFF2-40B4-BE49-F238E27FC236}">
                <a16:creationId xmlns:a16="http://schemas.microsoft.com/office/drawing/2014/main" id="{B4ED8571-A2F7-452B-ADC4-D2D821DAC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5028" y="1276596"/>
            <a:ext cx="5572564" cy="4304807"/>
          </a:xfrm>
          <a:prstGeom prst="rect">
            <a:avLst/>
          </a:prstGeom>
        </p:spPr>
      </p:pic>
      <p:pic>
        <p:nvPicPr>
          <p:cNvPr id="11" name="Resim 10">
            <a:extLst>
              <a:ext uri="{FF2B5EF4-FFF2-40B4-BE49-F238E27FC236}">
                <a16:creationId xmlns:a16="http://schemas.microsoft.com/office/drawing/2014/main" id="{DD1F5AAF-C4EF-4BC4-B6C7-09A324F90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857" y="6307679"/>
            <a:ext cx="5404286" cy="394286"/>
          </a:xfrm>
          <a:prstGeom prst="rect">
            <a:avLst/>
          </a:prstGeom>
        </p:spPr>
      </p:pic>
      <p:sp>
        <p:nvSpPr>
          <p:cNvPr id="3" name="İçerik Yer Tutucusu 2"/>
          <p:cNvSpPr>
            <a:spLocks noGrp="1"/>
          </p:cNvSpPr>
          <p:nvPr>
            <p:ph idx="1"/>
          </p:nvPr>
        </p:nvSpPr>
        <p:spPr>
          <a:xfrm>
            <a:off x="1251677" y="2231360"/>
            <a:ext cx="5027203" cy="3844800"/>
          </a:xfrm>
          <a:noFill/>
        </p:spPr>
        <p:txBody>
          <a:bodyPr>
            <a:normAutofit fontScale="92500" lnSpcReduction="20000"/>
          </a:bodyPr>
          <a:lstStyle/>
          <a:p>
            <a:r>
              <a:rPr lang="tr-TR" sz="2000" dirty="0" err="1"/>
              <a:t>İlgililik</a:t>
            </a:r>
            <a:r>
              <a:rPr lang="fi-FI" sz="2000" dirty="0"/>
              <a:t>(maksimum</a:t>
            </a:r>
            <a:r>
              <a:rPr lang="tr-TR" sz="2000" dirty="0"/>
              <a:t> puan</a:t>
            </a:r>
            <a:r>
              <a:rPr lang="fi-FI" sz="2000" dirty="0"/>
              <a:t> 30)</a:t>
            </a:r>
            <a:endParaRPr lang="tr-TR" sz="2000" dirty="0"/>
          </a:p>
          <a:p>
            <a:r>
              <a:rPr lang="tr-TR" sz="2000" dirty="0"/>
              <a:t>P</a:t>
            </a:r>
            <a:r>
              <a:rPr lang="fi-FI" sz="2000" dirty="0"/>
              <a:t>roje tasarımı ve</a:t>
            </a:r>
            <a:r>
              <a:rPr lang="tr-TR" sz="2000" dirty="0"/>
              <a:t> uygulama  kalitesi(</a:t>
            </a:r>
            <a:r>
              <a:rPr lang="fi-FI" sz="2000" dirty="0"/>
              <a:t>maksimum puan 30</a:t>
            </a:r>
            <a:r>
              <a:rPr lang="tr-TR" sz="2000" dirty="0"/>
              <a:t>)</a:t>
            </a:r>
          </a:p>
          <a:p>
            <a:r>
              <a:rPr lang="tr-TR" sz="2000" dirty="0"/>
              <a:t>Ortaklık ve işbirliğinin kalitesi (maksimum puan 20)</a:t>
            </a:r>
          </a:p>
          <a:p>
            <a:r>
              <a:rPr lang="fi-FI" sz="2000" dirty="0"/>
              <a:t>Etki</a:t>
            </a:r>
            <a:r>
              <a:rPr lang="tr-TR" sz="2000" dirty="0"/>
              <a:t> </a:t>
            </a:r>
            <a:r>
              <a:rPr lang="fi-FI" sz="2000" dirty="0"/>
              <a:t>(maksimum puan 20</a:t>
            </a:r>
            <a:r>
              <a:rPr lang="tr-TR" sz="2000" dirty="0"/>
              <a:t>)</a:t>
            </a:r>
          </a:p>
          <a:p>
            <a:pPr marL="0" indent="0">
              <a:buNone/>
            </a:pPr>
            <a:r>
              <a:rPr lang="tr-TR" sz="2000" dirty="0"/>
              <a:t>Başvurunun fonlanması için en az 60 puan alması gerekir. Ayrıca, yukarıda belirtilen ödül kriterleri kategorilerinin her birinde maksimum puan puanlarının en az yarısını almalıdırlar </a:t>
            </a:r>
          </a:p>
          <a:p>
            <a:pPr marL="0" indent="0">
              <a:buNone/>
            </a:pPr>
            <a:r>
              <a:rPr lang="tr-TR" sz="2000" dirty="0"/>
              <a:t>Yürütme Ajansı tarafından yönetilen Küçük Ölçekli Ortaklıklar için, eşitlik durumlarında, öncelik "projenin uygunluğu" ve ardından "etki" açısından en yüksek puanlara verilecektir</a:t>
            </a:r>
          </a:p>
          <a:p>
            <a:endParaRPr lang="tr-TR" sz="2000" dirty="0"/>
          </a:p>
          <a:p>
            <a:endParaRPr lang="fi-FI" sz="2000" dirty="0"/>
          </a:p>
          <a:p>
            <a:endParaRPr lang="tr-TR" sz="1200" dirty="0">
              <a:solidFill>
                <a:schemeClr val="tx1">
                  <a:lumMod val="95000"/>
                  <a:lumOff val="5000"/>
                  <a:alpha val="60000"/>
                </a:schemeClr>
              </a:solidFill>
            </a:endParaRPr>
          </a:p>
          <a:p>
            <a:endParaRPr lang="tr-TR" sz="1200" dirty="0">
              <a:solidFill>
                <a:schemeClr val="tx1">
                  <a:lumMod val="95000"/>
                  <a:lumOff val="5000"/>
                  <a:alpha val="60000"/>
                </a:schemeClr>
              </a:solidFill>
            </a:endParaRPr>
          </a:p>
          <a:p>
            <a:endParaRPr lang="tr-TR" sz="1200" dirty="0">
              <a:solidFill>
                <a:schemeClr val="tx1">
                  <a:lumMod val="95000"/>
                  <a:lumOff val="5000"/>
                  <a:alpha val="60000"/>
                </a:schemeClr>
              </a:solidFill>
            </a:endParaRPr>
          </a:p>
          <a:p>
            <a:endParaRPr lang="tr-TR" sz="1200" dirty="0">
              <a:solidFill>
                <a:schemeClr val="tx1">
                  <a:lumMod val="95000"/>
                  <a:lumOff val="5000"/>
                  <a:alpha val="60000"/>
                </a:schemeClr>
              </a:solidFill>
            </a:endParaRPr>
          </a:p>
        </p:txBody>
      </p:sp>
    </p:spTree>
    <p:extLst>
      <p:ext uri="{BB962C8B-B14F-4D97-AF65-F5344CB8AC3E}">
        <p14:creationId xmlns:p14="http://schemas.microsoft.com/office/powerpoint/2010/main" val="911939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r>
              <a:rPr lang="tr-TR" sz="3100" b="1" dirty="0">
                <a:solidFill>
                  <a:srgbClr val="000000"/>
                </a:solidFill>
                <a:latin typeface="+mn-lt"/>
              </a:rPr>
              <a:t>FİNANSMAN KURALLARI NELERDİR?</a:t>
            </a:r>
            <a:br>
              <a:rPr lang="tr-TR" sz="3100" b="1" dirty="0">
                <a:solidFill>
                  <a:srgbClr val="000000"/>
                </a:solidFill>
                <a:latin typeface="+mn-lt"/>
              </a:rPr>
            </a:br>
            <a:endParaRPr lang="tr-TR" sz="3100" b="1" dirty="0">
              <a:solidFill>
                <a:srgbClr val="000000"/>
              </a:solidFill>
              <a:latin typeface="+mn-lt"/>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B360DDAA-0B22-418C-80A8-D05AA2CA3BD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9487" r="16979"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blipFill dpi="0" rotWithShape="1">
            <a:blip r:embed="rId4"/>
            <a:srcRect/>
            <a:stretch>
              <a:fillRect/>
            </a:stretch>
          </a:blipFill>
          <a:effectLst>
            <a:softEdge rad="0"/>
          </a:effectLst>
        </p:spPr>
      </p:pic>
      <p:sp>
        <p:nvSpPr>
          <p:cNvPr id="3" name="İçerik Yer Tutucusu 2"/>
          <p:cNvSpPr>
            <a:spLocks noGrp="1"/>
          </p:cNvSpPr>
          <p:nvPr>
            <p:ph idx="1"/>
          </p:nvPr>
        </p:nvSpPr>
        <p:spPr>
          <a:xfrm>
            <a:off x="6090574" y="2421682"/>
            <a:ext cx="5404286" cy="3639289"/>
          </a:xfrm>
        </p:spPr>
        <p:txBody>
          <a:bodyPr anchor="ctr">
            <a:normAutofit fontScale="92500" lnSpcReduction="10000"/>
          </a:bodyPr>
          <a:lstStyle/>
          <a:p>
            <a:pPr marL="0" indent="0">
              <a:buNone/>
            </a:pPr>
            <a:r>
              <a:rPr lang="tr-TR" sz="2400" dirty="0">
                <a:solidFill>
                  <a:srgbClr val="000000"/>
                </a:solidFill>
              </a:rPr>
              <a:t>Önerilen finansman modeli, proje için toplam hibe miktarına karşılık gelen iki olası toplu ödemeden oluşan bir menüden oluşur. Başvuru sahipleri, üstlenmek istedikleri faaliyetlere ve ulaşmak istedikleri sonuçlara göre önceden tanımlanmış iki miktar arasından seçim yapacaklardır:                          </a:t>
            </a:r>
          </a:p>
          <a:p>
            <a:pPr marL="0" indent="0">
              <a:buNone/>
            </a:pPr>
            <a:endParaRPr lang="tr-TR" sz="2400" dirty="0">
              <a:solidFill>
                <a:srgbClr val="000000"/>
              </a:solidFill>
            </a:endParaRPr>
          </a:p>
          <a:p>
            <a:pPr marL="0" indent="0">
              <a:buNone/>
            </a:pPr>
            <a:r>
              <a:rPr lang="tr-TR" sz="2400" dirty="0">
                <a:solidFill>
                  <a:srgbClr val="000000"/>
                </a:solidFill>
              </a:rPr>
              <a:t>  </a:t>
            </a:r>
            <a:r>
              <a:rPr lang="nn-NO" sz="2400" dirty="0">
                <a:solidFill>
                  <a:srgbClr val="000000"/>
                </a:solidFill>
              </a:rPr>
              <a:t>Tek seferlik miktarlar:</a:t>
            </a:r>
          </a:p>
          <a:p>
            <a:r>
              <a:rPr lang="nn-NO" sz="2400" dirty="0">
                <a:solidFill>
                  <a:srgbClr val="000000"/>
                </a:solidFill>
              </a:rPr>
              <a:t>30000 EUR</a:t>
            </a:r>
          </a:p>
          <a:p>
            <a:r>
              <a:rPr lang="nn-NO" sz="2400" dirty="0">
                <a:solidFill>
                  <a:srgbClr val="000000"/>
                </a:solidFill>
              </a:rPr>
              <a:t>60.000 EUR</a:t>
            </a:r>
            <a:r>
              <a:rPr lang="tr-TR" sz="2400" dirty="0">
                <a:solidFill>
                  <a:srgbClr val="000000"/>
                </a:solidFill>
              </a:rPr>
              <a:t>  </a:t>
            </a:r>
          </a:p>
        </p:txBody>
      </p:sp>
      <p:pic>
        <p:nvPicPr>
          <p:cNvPr id="18" name="Resim 17">
            <a:extLst>
              <a:ext uri="{FF2B5EF4-FFF2-40B4-BE49-F238E27FC236}">
                <a16:creationId xmlns:a16="http://schemas.microsoft.com/office/drawing/2014/main" id="{12306565-1923-46BF-86C6-C31D3FA9B0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1295" y="6195726"/>
            <a:ext cx="5404286" cy="394286"/>
          </a:xfrm>
          <a:prstGeom prst="rect">
            <a:avLst/>
          </a:prstGeom>
        </p:spPr>
      </p:pic>
    </p:spTree>
    <p:extLst>
      <p:ext uri="{BB962C8B-B14F-4D97-AF65-F5344CB8AC3E}">
        <p14:creationId xmlns:p14="http://schemas.microsoft.com/office/powerpoint/2010/main" val="3647788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r>
              <a:rPr lang="tr-TR" b="1">
                <a:solidFill>
                  <a:srgbClr val="000000"/>
                </a:solidFill>
              </a:rPr>
              <a:t>Gereklilikler</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metin içeren bir resim&#10;&#10;Açıklama otomatik olarak oluşturuldu">
            <a:extLst>
              <a:ext uri="{FF2B5EF4-FFF2-40B4-BE49-F238E27FC236}">
                <a16:creationId xmlns:a16="http://schemas.microsoft.com/office/drawing/2014/main" id="{94B8B935-1B91-4582-9AE2-C095B0BA4A40}"/>
              </a:ext>
            </a:extLst>
          </p:cNvPr>
          <p:cNvPicPr>
            <a:picLocks noChangeAspect="1"/>
          </p:cNvPicPr>
          <p:nvPr/>
        </p:nvPicPr>
        <p:blipFill rotWithShape="1">
          <a:blip r:embed="rId3">
            <a:extLst>
              <a:ext uri="{28A0092B-C50C-407E-A947-70E740481C1C}">
                <a14:useLocalDpi xmlns:a14="http://schemas.microsoft.com/office/drawing/2010/main" val="0"/>
              </a:ext>
            </a:extLst>
          </a:blip>
          <a:srcRect l="41250" t="21531" b="13714"/>
          <a:stretch/>
        </p:blipFill>
        <p:spPr>
          <a:xfrm>
            <a:off x="429349" y="2490612"/>
            <a:ext cx="3661831" cy="1896974"/>
          </a:xfrm>
          <a:prstGeom prst="rect">
            <a:avLst/>
          </a:prstGeom>
        </p:spPr>
      </p:pic>
      <p:sp>
        <p:nvSpPr>
          <p:cNvPr id="3" name="İçerik Yer Tutucusu 2"/>
          <p:cNvSpPr>
            <a:spLocks noGrp="1"/>
          </p:cNvSpPr>
          <p:nvPr>
            <p:ph idx="1"/>
          </p:nvPr>
        </p:nvSpPr>
        <p:spPr>
          <a:xfrm>
            <a:off x="6090574" y="2421682"/>
            <a:ext cx="4977578" cy="3639289"/>
          </a:xfrm>
        </p:spPr>
        <p:txBody>
          <a:bodyPr anchor="ctr">
            <a:normAutofit/>
          </a:bodyPr>
          <a:lstStyle/>
          <a:p>
            <a:pPr marL="0" indent="0">
              <a:buNone/>
            </a:pPr>
            <a:r>
              <a:rPr lang="tr-TR" sz="2000">
                <a:solidFill>
                  <a:srgbClr val="000000"/>
                </a:solidFill>
              </a:rPr>
              <a:t>Küçük ölçekli ortaklıkların yeni gelenlerin ve daha az tecrübeli kuruluşların programa dahil edilmesi ve programa erişimi için bir araç olduğu düşünüldüğünde, bu eylem kapsamında bir hibe başvurusunda bulunmak için gereken bilgi seviyesi AB Mali Düzenleme kurallarına uyumu sağlarken basit olacaktır. Bu nedenle, proje açıklaması şunları içerecektir:</a:t>
            </a:r>
          </a:p>
          <a:p>
            <a:r>
              <a:rPr lang="tr-TR" sz="2000">
                <a:solidFill>
                  <a:srgbClr val="000000"/>
                </a:solidFill>
              </a:rPr>
              <a:t>Hedefler</a:t>
            </a:r>
          </a:p>
          <a:p>
            <a:r>
              <a:rPr lang="tr-TR" sz="2000">
                <a:solidFill>
                  <a:srgbClr val="000000"/>
                </a:solidFill>
              </a:rPr>
              <a:t>Önerilen faaliyetler</a:t>
            </a:r>
          </a:p>
          <a:p>
            <a:r>
              <a:rPr lang="tr-TR" sz="2000">
                <a:solidFill>
                  <a:srgbClr val="000000"/>
                </a:solidFill>
              </a:rPr>
              <a:t>Beklenen sonuçlar</a:t>
            </a:r>
          </a:p>
        </p:txBody>
      </p:sp>
      <p:pic>
        <p:nvPicPr>
          <p:cNvPr id="9" name="Resim 8">
            <a:extLst>
              <a:ext uri="{FF2B5EF4-FFF2-40B4-BE49-F238E27FC236}">
                <a16:creationId xmlns:a16="http://schemas.microsoft.com/office/drawing/2014/main" id="{41B3EE98-BF90-445F-B36D-498257E6A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295" y="6195726"/>
            <a:ext cx="5404286" cy="394286"/>
          </a:xfrm>
          <a:prstGeom prst="rect">
            <a:avLst/>
          </a:prstGeom>
        </p:spPr>
      </p:pic>
    </p:spTree>
    <p:extLst>
      <p:ext uri="{BB962C8B-B14F-4D97-AF65-F5344CB8AC3E}">
        <p14:creationId xmlns:p14="http://schemas.microsoft.com/office/powerpoint/2010/main" val="3238177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a:solidFill>
            <a:srgbClr val="FF0000"/>
          </a:solidFill>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içeren bir resim&#10;&#10;Açıklama otomatik olarak oluşturuldu">
            <a:extLst>
              <a:ext uri="{FF2B5EF4-FFF2-40B4-BE49-F238E27FC236}">
                <a16:creationId xmlns:a16="http://schemas.microsoft.com/office/drawing/2014/main" id="{8D2AB757-0EEC-4C6F-A60F-77BEB1956D60}"/>
              </a:ext>
            </a:extLst>
          </p:cNvPr>
          <p:cNvPicPr>
            <a:picLocks noChangeAspect="1"/>
          </p:cNvPicPr>
          <p:nvPr/>
        </p:nvPicPr>
        <p:blipFill rotWithShape="1">
          <a:blip r:embed="rId2">
            <a:extLst>
              <a:ext uri="{28A0092B-C50C-407E-A947-70E740481C1C}">
                <a14:useLocalDpi xmlns:a14="http://schemas.microsoft.com/office/drawing/2010/main" val="0"/>
              </a:ext>
            </a:extLst>
          </a:blip>
          <a:srcRect l="3092" r="1745" b="1"/>
          <a:stretch/>
        </p:blipFill>
        <p:spPr>
          <a:xfrm>
            <a:off x="5977788" y="799352"/>
            <a:ext cx="5425410" cy="5259296"/>
          </a:xfrm>
          <a:prstGeom prst="rect">
            <a:avLst/>
          </a:prstGeom>
        </p:spPr>
      </p:pic>
      <p:pic>
        <p:nvPicPr>
          <p:cNvPr id="15" name="Resim 14">
            <a:extLst>
              <a:ext uri="{FF2B5EF4-FFF2-40B4-BE49-F238E27FC236}">
                <a16:creationId xmlns:a16="http://schemas.microsoft.com/office/drawing/2014/main" id="{1009C331-6D8D-4B9B-B584-252E6A172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63" y="6195726"/>
            <a:ext cx="5404286" cy="394286"/>
          </a:xfrm>
          <a:prstGeom prst="rect">
            <a:avLst/>
          </a:prstGeom>
        </p:spPr>
      </p:pic>
      <p:sp>
        <p:nvSpPr>
          <p:cNvPr id="3" name="İçerik Yer Tutucusu 2"/>
          <p:cNvSpPr>
            <a:spLocks noGrp="1"/>
          </p:cNvSpPr>
          <p:nvPr>
            <p:ph idx="1"/>
          </p:nvPr>
        </p:nvSpPr>
        <p:spPr>
          <a:xfrm>
            <a:off x="590719" y="2330505"/>
            <a:ext cx="5505281" cy="3979585"/>
          </a:xfrm>
        </p:spPr>
        <p:txBody>
          <a:bodyPr anchor="ctr">
            <a:normAutofit/>
          </a:bodyPr>
          <a:lstStyle/>
          <a:p>
            <a:r>
              <a:rPr lang="tr-TR" sz="2000" dirty="0"/>
              <a:t>Hedefler, faaliyetler ve amaçlanan sonuçlar açıkça birbiriyle bağlantılı olmalı ve tutarlı bir şekilde sunulmalıdır.</a:t>
            </a:r>
          </a:p>
          <a:p>
            <a:r>
              <a:rPr lang="tr-TR" sz="2000" dirty="0"/>
              <a:t>Başvurular ayrıca, genel bir proje zaman çizelgesi içermelidir.</a:t>
            </a:r>
          </a:p>
          <a:p>
            <a:r>
              <a:rPr lang="tr-TR" sz="2000" dirty="0"/>
              <a:t>Başvuru sahipleri, değerlendiricilerin her bir faaliyetin uygunluğunu ve her bir faaliyetin diğer faaliyetlerle tutarlılığını değerlendirebilmesi için bütçe planı hakkında yeterli bilgi sağlamalıdır.</a:t>
            </a:r>
          </a:p>
          <a:p>
            <a:r>
              <a:rPr lang="tr-TR" sz="2000" dirty="0"/>
              <a:t>Proje bütçesi, planlanan proje faaliyetlerini listelemeli ve hibenin her bir faaliyete tahsis edilen kısmını belirtmelidir.</a:t>
            </a:r>
          </a:p>
        </p:txBody>
      </p:sp>
    </p:spTree>
    <p:extLst>
      <p:ext uri="{BB962C8B-B14F-4D97-AF65-F5344CB8AC3E}">
        <p14:creationId xmlns:p14="http://schemas.microsoft.com/office/powerpoint/2010/main" val="1214257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0000"/>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Resim 8">
            <a:extLst>
              <a:ext uri="{FF2B5EF4-FFF2-40B4-BE49-F238E27FC236}">
                <a16:creationId xmlns:a16="http://schemas.microsoft.com/office/drawing/2014/main" id="{41B3EE98-BF90-445F-B36D-498257E6A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295" y="6195726"/>
            <a:ext cx="5404286" cy="394286"/>
          </a:xfrm>
          <a:prstGeom prst="rect">
            <a:avLst/>
          </a:prstGeom>
        </p:spPr>
      </p:pic>
      <p:pic>
        <p:nvPicPr>
          <p:cNvPr id="11" name="Resim 10" descr="metin, açık hava nesnesi içeren bir resim&#10;&#10;Açıklama otomatik olarak oluşturuldu">
            <a:extLst>
              <a:ext uri="{FF2B5EF4-FFF2-40B4-BE49-F238E27FC236}">
                <a16:creationId xmlns:a16="http://schemas.microsoft.com/office/drawing/2014/main" id="{719EA27E-5980-4356-AFA8-5A4FE3BD4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74" y="1713648"/>
            <a:ext cx="6343650" cy="3571875"/>
          </a:xfrm>
          <a:prstGeom prst="rect">
            <a:avLst/>
          </a:prstGeom>
        </p:spPr>
      </p:pic>
      <p:sp>
        <p:nvSpPr>
          <p:cNvPr id="20" name="Dikdörtgen 19">
            <a:extLst>
              <a:ext uri="{FF2B5EF4-FFF2-40B4-BE49-F238E27FC236}">
                <a16:creationId xmlns:a16="http://schemas.microsoft.com/office/drawing/2014/main" id="{15328402-732D-49D1-95F0-10166946F10D}"/>
              </a:ext>
            </a:extLst>
          </p:cNvPr>
          <p:cNvSpPr/>
          <p:nvPr/>
        </p:nvSpPr>
        <p:spPr>
          <a:xfrm>
            <a:off x="7583988" y="2310433"/>
            <a:ext cx="4425132" cy="830997"/>
          </a:xfrm>
          <a:prstGeom prst="rect">
            <a:avLst/>
          </a:prstGeom>
        </p:spPr>
        <p:txBody>
          <a:bodyPr wrap="square">
            <a:spAutoFit/>
          </a:bodyPr>
          <a:lstStyle/>
          <a:p>
            <a:r>
              <a:rPr lang="tr-TR" sz="2400" dirty="0">
                <a:solidFill>
                  <a:schemeClr val="tx1">
                    <a:lumMod val="95000"/>
                    <a:lumOff val="5000"/>
                  </a:schemeClr>
                </a:solidFill>
                <a:latin typeface="Abadi" panose="020B0604020104020204" pitchFamily="34" charset="0"/>
              </a:rPr>
              <a:t>Telefon</a:t>
            </a:r>
            <a:r>
              <a:rPr lang="nb-NO" sz="2400" dirty="0">
                <a:solidFill>
                  <a:schemeClr val="tx1">
                    <a:lumMod val="95000"/>
                    <a:lumOff val="5000"/>
                  </a:schemeClr>
                </a:solidFill>
                <a:latin typeface="Abadi" panose="020B0604020104020204" pitchFamily="34" charset="0"/>
              </a:rPr>
              <a:t> (0256) 212 24 16</a:t>
            </a:r>
            <a:r>
              <a:rPr lang="tr-TR" sz="2400" dirty="0">
                <a:solidFill>
                  <a:schemeClr val="tx1">
                    <a:lumMod val="95000"/>
                    <a:lumOff val="5000"/>
                  </a:schemeClr>
                </a:solidFill>
                <a:latin typeface="Abadi" panose="020B0604020104020204" pitchFamily="34" charset="0"/>
              </a:rPr>
              <a:t>/195	</a:t>
            </a:r>
            <a:endParaRPr lang="tr-TR" altLang="en-US" sz="2400" dirty="0">
              <a:solidFill>
                <a:schemeClr val="tx1">
                  <a:lumMod val="95000"/>
                  <a:lumOff val="5000"/>
                </a:schemeClr>
              </a:solidFill>
              <a:latin typeface="Abadi" panose="020B0604020104020204" pitchFamily="34" charset="0"/>
            </a:endParaRPr>
          </a:p>
        </p:txBody>
      </p:sp>
      <p:pic>
        <p:nvPicPr>
          <p:cNvPr id="21" name="Picture 9">
            <a:extLst>
              <a:ext uri="{FF2B5EF4-FFF2-40B4-BE49-F238E27FC236}">
                <a16:creationId xmlns:a16="http://schemas.microsoft.com/office/drawing/2014/main" id="{EDD3853F-F14F-4AFB-B332-FADA97639C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5462" y="2390941"/>
            <a:ext cx="374724" cy="504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mail » Berralife Mobilya">
            <a:extLst>
              <a:ext uri="{FF2B5EF4-FFF2-40B4-BE49-F238E27FC236}">
                <a16:creationId xmlns:a16="http://schemas.microsoft.com/office/drawing/2014/main" id="{F85C5864-40C0-4C1C-BC31-57E4D47018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5462" y="3229586"/>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24" name="Dikdörtgen 23">
            <a:extLst>
              <a:ext uri="{FF2B5EF4-FFF2-40B4-BE49-F238E27FC236}">
                <a16:creationId xmlns:a16="http://schemas.microsoft.com/office/drawing/2014/main" id="{BC36EA5D-07B6-422C-AFCF-D83C4E4D69AE}"/>
              </a:ext>
            </a:extLst>
          </p:cNvPr>
          <p:cNvSpPr/>
          <p:nvPr/>
        </p:nvSpPr>
        <p:spPr>
          <a:xfrm>
            <a:off x="7583988" y="3394831"/>
            <a:ext cx="3985386" cy="461665"/>
          </a:xfrm>
          <a:prstGeom prst="rect">
            <a:avLst/>
          </a:prstGeom>
        </p:spPr>
        <p:txBody>
          <a:bodyPr wrap="none">
            <a:spAutoFit/>
          </a:bodyPr>
          <a:lstStyle/>
          <a:p>
            <a:r>
              <a:rPr lang="tr-TR" altLang="en-US" sz="2400" dirty="0">
                <a:solidFill>
                  <a:schemeClr val="tx1">
                    <a:lumMod val="95000"/>
                    <a:lumOff val="5000"/>
                  </a:schemeClr>
                </a:solidFill>
                <a:latin typeface="Abadi" panose="020B0604020104020204" pitchFamily="34" charset="0"/>
              </a:rPr>
              <a:t>ab.koordinasyon@gmail.com</a:t>
            </a:r>
          </a:p>
        </p:txBody>
      </p:sp>
      <p:sp>
        <p:nvSpPr>
          <p:cNvPr id="29" name="Unvan 1">
            <a:extLst>
              <a:ext uri="{FF2B5EF4-FFF2-40B4-BE49-F238E27FC236}">
                <a16:creationId xmlns:a16="http://schemas.microsoft.com/office/drawing/2014/main" id="{BF70B066-BD57-4B1E-A2AA-05130C26B95C}"/>
              </a:ext>
            </a:extLst>
          </p:cNvPr>
          <p:cNvSpPr txBox="1">
            <a:spLocks/>
          </p:cNvSpPr>
          <p:nvPr/>
        </p:nvSpPr>
        <p:spPr>
          <a:xfrm>
            <a:off x="7509277" y="4324590"/>
            <a:ext cx="2675133" cy="5509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400" dirty="0">
                <a:latin typeface="Abadi" panose="020B0604020104020204" pitchFamily="34" charset="0"/>
              </a:rPr>
              <a:t>www.aydinab.com</a:t>
            </a:r>
          </a:p>
        </p:txBody>
      </p:sp>
      <p:pic>
        <p:nvPicPr>
          <p:cNvPr id="30" name="Resim 29" descr="metin içeren bir resim&#10;&#10;Açıklama otomatik olarak oluşturuldu">
            <a:extLst>
              <a:ext uri="{FF2B5EF4-FFF2-40B4-BE49-F238E27FC236}">
                <a16:creationId xmlns:a16="http://schemas.microsoft.com/office/drawing/2014/main" id="{EFD477D9-A7C9-4CD6-93E7-28156D23AF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1621" y="4337945"/>
            <a:ext cx="524256" cy="524256"/>
          </a:xfrm>
          <a:prstGeom prst="rect">
            <a:avLst/>
          </a:prstGeom>
        </p:spPr>
      </p:pic>
      <p:pic>
        <p:nvPicPr>
          <p:cNvPr id="32" name="Resim 31">
            <a:extLst>
              <a:ext uri="{FF2B5EF4-FFF2-40B4-BE49-F238E27FC236}">
                <a16:creationId xmlns:a16="http://schemas.microsoft.com/office/drawing/2014/main" id="{AE184C05-8FEE-49D4-B1FA-D2EB2974A9C4}"/>
              </a:ext>
            </a:extLst>
          </p:cNvPr>
          <p:cNvPicPr>
            <a:picLocks noChangeAspect="1"/>
          </p:cNvPicPr>
          <p:nvPr/>
        </p:nvPicPr>
        <p:blipFill rotWithShape="1">
          <a:blip r:embed="rId8">
            <a:extLst>
              <a:ext uri="{28A0092B-C50C-407E-A947-70E740481C1C}">
                <a14:useLocalDpi xmlns:a14="http://schemas.microsoft.com/office/drawing/2010/main" val="0"/>
              </a:ext>
            </a:extLst>
          </a:blip>
          <a:srcRect l="18283" r="18285" b="48141"/>
          <a:stretch/>
        </p:blipFill>
        <p:spPr>
          <a:xfrm>
            <a:off x="5591534" y="5103111"/>
            <a:ext cx="2055937" cy="800951"/>
          </a:xfrm>
          <a:prstGeom prst="rect">
            <a:avLst/>
          </a:prstGeom>
        </p:spPr>
      </p:pic>
      <p:sp>
        <p:nvSpPr>
          <p:cNvPr id="33" name="Unvan 1">
            <a:extLst>
              <a:ext uri="{FF2B5EF4-FFF2-40B4-BE49-F238E27FC236}">
                <a16:creationId xmlns:a16="http://schemas.microsoft.com/office/drawing/2014/main" id="{3EAFD0B1-D38F-4A70-BCF2-B91C077ECA75}"/>
              </a:ext>
            </a:extLst>
          </p:cNvPr>
          <p:cNvSpPr txBox="1">
            <a:spLocks/>
          </p:cNvSpPr>
          <p:nvPr/>
        </p:nvSpPr>
        <p:spPr>
          <a:xfrm>
            <a:off x="7583988" y="5225770"/>
            <a:ext cx="2055938" cy="5509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400" dirty="0" err="1">
                <a:latin typeface="Abadi" panose="020B0604020202020204" pitchFamily="34" charset="0"/>
              </a:rPr>
              <a:t>aydinvalilikab</a:t>
            </a:r>
            <a:endParaRPr lang="tr-TR" sz="2400" dirty="0">
              <a:latin typeface="Abadi" panose="020B0604020202020204" pitchFamily="34" charset="0"/>
            </a:endParaRPr>
          </a:p>
        </p:txBody>
      </p:sp>
    </p:spTree>
    <p:extLst>
      <p:ext uri="{BB962C8B-B14F-4D97-AF65-F5344CB8AC3E}">
        <p14:creationId xmlns:p14="http://schemas.microsoft.com/office/powerpoint/2010/main" val="30979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a:noFill/>
        </p:spPr>
      </p:pic>
      <p:sp>
        <p:nvSpPr>
          <p:cNvPr id="2" name="Unvan 1"/>
          <p:cNvSpPr>
            <a:spLocks noGrp="1"/>
          </p:cNvSpPr>
          <p:nvPr>
            <p:ph type="title"/>
          </p:nvPr>
        </p:nvSpPr>
        <p:spPr>
          <a:xfrm>
            <a:off x="804998" y="798445"/>
            <a:ext cx="4803636" cy="1311664"/>
          </a:xfrm>
          <a:noFill/>
        </p:spPr>
        <p:txBody>
          <a:bodyPr>
            <a:normAutofit/>
          </a:bodyPr>
          <a:lstStyle/>
          <a:p>
            <a:r>
              <a:rPr lang="tr-TR" b="1" dirty="0">
                <a:solidFill>
                  <a:srgbClr val="000000"/>
                </a:solidFill>
                <a:latin typeface="+mn-lt"/>
              </a:rPr>
              <a:t>Ortak değerler, sivil katılım ve katılım</a:t>
            </a:r>
          </a:p>
        </p:txBody>
      </p:sp>
      <p:sp>
        <p:nvSpPr>
          <p:cNvPr id="3" name="İçerik Yer Tutucusu 2"/>
          <p:cNvSpPr>
            <a:spLocks noGrp="1"/>
          </p:cNvSpPr>
          <p:nvPr>
            <p:ph idx="1"/>
          </p:nvPr>
        </p:nvSpPr>
        <p:spPr>
          <a:xfrm>
            <a:off x="804997" y="2272143"/>
            <a:ext cx="4706803" cy="3788830"/>
          </a:xfrm>
        </p:spPr>
        <p:txBody>
          <a:bodyPr anchor="ctr">
            <a:normAutofit/>
          </a:bodyPr>
          <a:lstStyle/>
          <a:p>
            <a:pPr marL="0" indent="0">
              <a:buNone/>
            </a:pPr>
            <a:r>
              <a:rPr lang="tr-TR" sz="1700" dirty="0">
                <a:solidFill>
                  <a:srgbClr val="000000"/>
                </a:solidFill>
              </a:rPr>
              <a:t>Program, hayat boyu öğrenmede aktif vatandaşlığı ve etiği destekleyecek; sosyal ve kültürlerarası yetkinliklerin, eleştirel düşüncenin ve medya okuryazarlığının gelişimini teşvik edecektir. Örgün veya yaygın öğrenme etkinlikleri yoluyla insanların demokratik yaşama, sosyal ve sivil katılımına katılım için fırsatlar sunan projelere de öncelik verilecektir.</a:t>
            </a:r>
          </a:p>
          <a:p>
            <a:pPr marL="0" indent="0">
              <a:buNone/>
            </a:pPr>
            <a:r>
              <a:rPr lang="tr-TR" sz="1700" dirty="0">
                <a:solidFill>
                  <a:srgbClr val="000000"/>
                </a:solidFill>
              </a:rPr>
              <a:t>Odak noktası aynı zamanda, özellikle ortak AB değerleri, birlik ve çeşitlilik ilkelerinin yanı sıra kültürel kimlikleri, kültürel farkındalıkları ve sosyal ve tarihi mirasları ile ilgili olarak Avrupa Birliği bağlamı hakkında farkındalık yaratmak ve anlamak olacaktır.</a:t>
            </a:r>
          </a:p>
        </p:txBody>
      </p:sp>
      <p:pic>
        <p:nvPicPr>
          <p:cNvPr id="7" name="Resim 6">
            <a:extLst>
              <a:ext uri="{FF2B5EF4-FFF2-40B4-BE49-F238E27FC236}">
                <a16:creationId xmlns:a16="http://schemas.microsoft.com/office/drawing/2014/main" id="{2E4F2343-4BA8-4447-8419-57B6C887E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35" y="6325583"/>
            <a:ext cx="6605238" cy="481905"/>
          </a:xfrm>
          <a:prstGeom prst="rect">
            <a:avLst/>
          </a:prstGeom>
        </p:spPr>
      </p:pic>
    </p:spTree>
    <p:extLst>
      <p:ext uri="{BB962C8B-B14F-4D97-AF65-F5344CB8AC3E}">
        <p14:creationId xmlns:p14="http://schemas.microsoft.com/office/powerpoint/2010/main" val="357413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42BB8328-FFC2-4A26-B73C-F6526FEEDE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92513" y="10"/>
            <a:ext cx="7330461"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a:bodyPr>
          <a:lstStyle/>
          <a:p>
            <a:r>
              <a:rPr lang="tr-TR" sz="2800" b="1"/>
              <a:t> Yüksek Öğrenim</a:t>
            </a:r>
            <a:endParaRPr lang="tr-TR" sz="2800" b="1" dirty="0">
              <a:latin typeface="+mn-lt"/>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5724906" cy="3207258"/>
          </a:xfrm>
        </p:spPr>
        <p:txBody>
          <a:bodyPr anchor="t">
            <a:normAutofit/>
          </a:bodyPr>
          <a:lstStyle/>
          <a:p>
            <a:r>
              <a:rPr lang="tr-TR" sz="1600"/>
              <a:t>Birbirine bağlı yüksek öğretim sistemlerini teşvik etmek</a:t>
            </a:r>
          </a:p>
          <a:p>
            <a:r>
              <a:rPr lang="tr-TR" sz="1600"/>
              <a:t>Yenilikçi öğrenme ve öğretme uygulamalarını teşvik etmek</a:t>
            </a:r>
          </a:p>
          <a:p>
            <a:r>
              <a:rPr lang="tr-TR" sz="1600"/>
              <a:t>Yüksek öğretimde STEM / STEAM'in geliştirilmesi, özellikle kadınların STEM'e katılımı</a:t>
            </a:r>
          </a:p>
          <a:p>
            <a:r>
              <a:rPr lang="tr-TR" sz="1600"/>
              <a:t>Öğrenme, öğretme ve beceri geliştirmede mükemmelliği ödüllendirmek</a:t>
            </a:r>
          </a:p>
          <a:p>
            <a:r>
              <a:rPr lang="tr-TR" sz="1600"/>
              <a:t>Kapsayıcı yüksek öğretim sistemleri oluşturmak</a:t>
            </a:r>
          </a:p>
          <a:p>
            <a:r>
              <a:rPr lang="tr-TR" sz="1600"/>
              <a:t>Yüksek öğretim sektörünün dijital yeteneklerini desteklemek</a:t>
            </a:r>
            <a:endParaRPr lang="tr-TR" sz="1600" dirty="0"/>
          </a:p>
        </p:txBody>
      </p:sp>
      <p:pic>
        <p:nvPicPr>
          <p:cNvPr id="11" name="Resim 10">
            <a:extLst>
              <a:ext uri="{FF2B5EF4-FFF2-40B4-BE49-F238E27FC236}">
                <a16:creationId xmlns:a16="http://schemas.microsoft.com/office/drawing/2014/main" id="{BE6D6C56-1654-4379-A869-7AF13CAE3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5" y="6325583"/>
            <a:ext cx="6605238" cy="481905"/>
          </a:xfrm>
          <a:prstGeom prst="rect">
            <a:avLst/>
          </a:prstGeom>
        </p:spPr>
      </p:pic>
      <p:sp>
        <p:nvSpPr>
          <p:cNvPr id="13" name="Unvan 1">
            <a:extLst>
              <a:ext uri="{FF2B5EF4-FFF2-40B4-BE49-F238E27FC236}">
                <a16:creationId xmlns:a16="http://schemas.microsoft.com/office/drawing/2014/main" id="{CE8F2FF1-AA63-44A1-8119-AD0B48CA1074}"/>
              </a:ext>
            </a:extLst>
          </p:cNvPr>
          <p:cNvSpPr txBox="1">
            <a:spLocks/>
          </p:cNvSpPr>
          <p:nvPr/>
        </p:nvSpPr>
        <p:spPr>
          <a:xfrm>
            <a:off x="371094" y="791164"/>
            <a:ext cx="1090506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a:latin typeface="+mn-lt"/>
              </a:rPr>
              <a:t>Sektörel Öncelikler</a:t>
            </a:r>
            <a:endParaRPr lang="tr-TR" sz="3600" b="1" dirty="0">
              <a:latin typeface="+mn-lt"/>
            </a:endParaRPr>
          </a:p>
        </p:txBody>
      </p:sp>
    </p:spTree>
    <p:extLst>
      <p:ext uri="{BB962C8B-B14F-4D97-AF65-F5344CB8AC3E}">
        <p14:creationId xmlns:p14="http://schemas.microsoft.com/office/powerpoint/2010/main" val="213532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42BB8328-FFC2-4A26-B73C-F6526FEEDE53}"/>
              </a:ext>
            </a:extLst>
          </p:cNvPr>
          <p:cNvPicPr>
            <a:picLocks noChangeAspect="1"/>
          </p:cNvPicPr>
          <p:nvPr/>
        </p:nvPicPr>
        <p:blipFill rotWithShape="1">
          <a:blip r:embed="rId2">
            <a:extLst>
              <a:ext uri="{28A0092B-C50C-407E-A947-70E740481C1C}">
                <a14:useLocalDpi xmlns:a14="http://schemas.microsoft.com/office/drawing/2010/main" val="0"/>
              </a:ext>
            </a:extLst>
          </a:blip>
          <a:srcRect l="5625" r="24811" b="216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a:bodyPr>
          <a:lstStyle/>
          <a:p>
            <a:r>
              <a:rPr lang="tr-TR" sz="2800" b="1">
                <a:latin typeface="+mn-lt"/>
              </a:rPr>
              <a:t>   Okul Eğitimi</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5724906" cy="3207258"/>
          </a:xfrm>
        </p:spPr>
        <p:txBody>
          <a:bodyPr anchor="t">
            <a:normAutofit fontScale="92500" lnSpcReduction="10000"/>
          </a:bodyPr>
          <a:lstStyle/>
          <a:p>
            <a:r>
              <a:rPr lang="tr-TR" sz="1600" dirty="0"/>
              <a:t>Öğrenme dezavantajı, okulu erken bırakma ve temel becerilerde düşük yeterlilik ile mücadele</a:t>
            </a:r>
          </a:p>
          <a:p>
            <a:r>
              <a:rPr lang="tr-TR" sz="1600" dirty="0"/>
              <a:t>Öğretmenleri, okul liderlerini ve diğer öğretmenlik mesleklerini desteklemek</a:t>
            </a:r>
          </a:p>
          <a:p>
            <a:r>
              <a:rPr lang="tr-TR" sz="1600" dirty="0"/>
              <a:t>Anahtar yeterliliklerin geliştirilmesi</a:t>
            </a:r>
          </a:p>
          <a:p>
            <a:r>
              <a:rPr lang="tr-TR" sz="1600" dirty="0"/>
              <a:t>Dil öğretimi ve öğrenimi için kapsamlı bir yaklaşımı teşvik etmek</a:t>
            </a:r>
          </a:p>
          <a:p>
            <a:r>
              <a:rPr lang="tr-TR" sz="1600" dirty="0"/>
              <a:t>Bilim, teknoloji, mühendislik ve matematik (STEM) ve STEAM yaklaşımına ilgi ve mükemmelliği teşvik etmek</a:t>
            </a:r>
          </a:p>
          <a:p>
            <a:r>
              <a:rPr lang="tr-TR" sz="1600" dirty="0"/>
              <a:t>Yüksek kaliteli erken çocukluk eğitimi ve bakım sistemlerinin geliştirilmesi</a:t>
            </a:r>
          </a:p>
          <a:p>
            <a:r>
              <a:rPr lang="tr-TR" sz="1600" dirty="0"/>
              <a:t>Sınır ötesi öğrenme hareketliliğine katılanlar için öğrenme çıktılarının tanınması</a:t>
            </a:r>
          </a:p>
        </p:txBody>
      </p:sp>
      <p:pic>
        <p:nvPicPr>
          <p:cNvPr id="11" name="Resim 10">
            <a:extLst>
              <a:ext uri="{FF2B5EF4-FFF2-40B4-BE49-F238E27FC236}">
                <a16:creationId xmlns:a16="http://schemas.microsoft.com/office/drawing/2014/main" id="{BE6D6C56-1654-4379-A869-7AF13CAE3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5" y="6325583"/>
            <a:ext cx="6605238" cy="481905"/>
          </a:xfrm>
          <a:prstGeom prst="rect">
            <a:avLst/>
          </a:prstGeom>
        </p:spPr>
      </p:pic>
    </p:spTree>
    <p:extLst>
      <p:ext uri="{BB962C8B-B14F-4D97-AF65-F5344CB8AC3E}">
        <p14:creationId xmlns:p14="http://schemas.microsoft.com/office/powerpoint/2010/main" val="225076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42BB8328-FFC2-4A26-B73C-F6526FEEDE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526"/>
          <a:stretch/>
        </p:blipFill>
        <p:spPr>
          <a:xfrm>
            <a:off x="3565354" y="2857"/>
            <a:ext cx="8626644" cy="6855143"/>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a:bodyPr>
          <a:lstStyle/>
          <a:p>
            <a:r>
              <a:rPr lang="tr-TR" sz="2800" b="1" dirty="0"/>
              <a:t> Mesleki Eğitim</a:t>
            </a:r>
            <a:endParaRPr lang="tr-TR" sz="2800" b="1" dirty="0">
              <a:latin typeface="+mn-lt"/>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5724906" cy="3207258"/>
          </a:xfrm>
        </p:spPr>
        <p:txBody>
          <a:bodyPr anchor="t">
            <a:normAutofit/>
          </a:bodyPr>
          <a:lstStyle/>
          <a:p>
            <a:r>
              <a:rPr lang="tr-TR" sz="1600" dirty="0"/>
              <a:t>Mesleki eğitim ve öğretimin işgücü piyasası ihtiyaçlarına uyarlanması</a:t>
            </a:r>
          </a:p>
          <a:p>
            <a:r>
              <a:rPr lang="tr-TR" sz="1600" dirty="0"/>
              <a:t>Mesleki eğitim ve öğretimdeki fırsatların esnekliğini artırmak</a:t>
            </a:r>
          </a:p>
          <a:p>
            <a:r>
              <a:rPr lang="tr-TR" sz="1600" dirty="0"/>
              <a:t>Mesleki eğitim ve öğretimde yeniliğe katkıda bulunmak</a:t>
            </a:r>
          </a:p>
          <a:p>
            <a:r>
              <a:rPr lang="tr-TR" sz="1600" dirty="0"/>
              <a:t>Mesleki Eğitim ve Öğretimin artan çekiciliği</a:t>
            </a:r>
          </a:p>
          <a:p>
            <a:r>
              <a:rPr lang="tr-TR" sz="1600" dirty="0"/>
              <a:t>Mesleki eğitim ve öğretimde kalite güvencesinin iyileştirilmesi</a:t>
            </a:r>
          </a:p>
          <a:p>
            <a:r>
              <a:rPr lang="tr-TR" sz="1600" dirty="0"/>
              <a:t>MEÖ sağlayıcıları için </a:t>
            </a:r>
            <a:r>
              <a:rPr lang="tr-TR" sz="1600" dirty="0" err="1"/>
              <a:t>uluslararasılaştırma</a:t>
            </a:r>
            <a:r>
              <a:rPr lang="tr-TR" sz="1600" dirty="0"/>
              <a:t> stratejilerinin oluşturulması ve uygulanması:</a:t>
            </a:r>
          </a:p>
        </p:txBody>
      </p:sp>
      <p:pic>
        <p:nvPicPr>
          <p:cNvPr id="11" name="Resim 10">
            <a:extLst>
              <a:ext uri="{FF2B5EF4-FFF2-40B4-BE49-F238E27FC236}">
                <a16:creationId xmlns:a16="http://schemas.microsoft.com/office/drawing/2014/main" id="{BE6D6C56-1654-4379-A869-7AF13CAE3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5" y="6325583"/>
            <a:ext cx="6605238" cy="481905"/>
          </a:xfrm>
          <a:prstGeom prst="rect">
            <a:avLst/>
          </a:prstGeom>
        </p:spPr>
      </p:pic>
    </p:spTree>
    <p:extLst>
      <p:ext uri="{BB962C8B-B14F-4D97-AF65-F5344CB8AC3E}">
        <p14:creationId xmlns:p14="http://schemas.microsoft.com/office/powerpoint/2010/main" val="189315616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4721</Words>
  <Application>Microsoft Office PowerPoint</Application>
  <PresentationFormat>Geniş ekran</PresentationFormat>
  <Paragraphs>477</Paragraphs>
  <Slides>58</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58</vt:i4>
      </vt:variant>
    </vt:vector>
  </HeadingPairs>
  <TitlesOfParts>
    <vt:vector size="64" baseType="lpstr">
      <vt:lpstr>Abadi</vt:lpstr>
      <vt:lpstr>Arial</vt:lpstr>
      <vt:lpstr>Calibri</vt:lpstr>
      <vt:lpstr>Calibri Light</vt:lpstr>
      <vt:lpstr>Wingdings</vt:lpstr>
      <vt:lpstr>Office Teması</vt:lpstr>
      <vt:lpstr>KA2-KURUM VE KURULUŞLAR ARASI İŞBIRLIĞI</vt:lpstr>
      <vt:lpstr>PowerPoint Sunusu</vt:lpstr>
      <vt:lpstr>Program Öncelikleri</vt:lpstr>
      <vt:lpstr>Çevre ve iklim değişikliğiyle mücadele</vt:lpstr>
      <vt:lpstr>Dijital hazırlığın, esnekliğin ve kapasitenin geliştirilmesi yoluyla dijital dönüşümü ele almak</vt:lpstr>
      <vt:lpstr>Ortak değerler, sivil katılım ve katılım</vt:lpstr>
      <vt:lpstr> Yüksek Öğrenim</vt:lpstr>
      <vt:lpstr>   Okul Eğitimi</vt:lpstr>
      <vt:lpstr> Mesleki Eğitim</vt:lpstr>
      <vt:lpstr>Yetişkin eğitimi</vt:lpstr>
      <vt:lpstr>Gençlik</vt:lpstr>
      <vt:lpstr>Spor</vt:lpstr>
      <vt:lpstr>İşbirliği Ortaklıkları</vt:lpstr>
      <vt:lpstr>PowerPoint Sunusu</vt:lpstr>
      <vt:lpstr>İŞBİRLİĞİ ORTAKLIKLARI TARAFINDAN TİPİK OLARAK GERÇEKLEŞTİRİLEN FAALİYETLER</vt:lpstr>
      <vt:lpstr>PowerPoint Sunusu</vt:lpstr>
      <vt:lpstr>Eylemin Hedefleri</vt:lpstr>
      <vt:lpstr>Kimler Başvurabilir?</vt:lpstr>
      <vt:lpstr>Hangi tür kuruluşlar başvurabilir?</vt:lpstr>
      <vt:lpstr>PowerPoint Sunusu</vt:lpstr>
      <vt:lpstr>İştirakçi Ortakların Katılımı</vt:lpstr>
      <vt:lpstr>Katılımcı kuruluşların sayısı ve profili</vt:lpstr>
      <vt:lpstr>PowerPoint Sunusu</vt:lpstr>
      <vt:lpstr>Ele alınan öncelikler</vt:lpstr>
      <vt:lpstr>Faaliyetlerin Yeri</vt:lpstr>
      <vt:lpstr>Proje Süresi</vt:lpstr>
      <vt:lpstr>Nereye Başvurulur?</vt:lpstr>
      <vt:lpstr>Ne zaman Başvurulur?</vt:lpstr>
      <vt:lpstr>PowerPoint Sunusu</vt:lpstr>
      <vt:lpstr>Uygun öğrenim, öğretme ve eğitim faaliyetleri nelerdir?</vt:lpstr>
      <vt:lpstr>Öğrenme, öğretme ve eğitim faaliyetlerinde uygun katılımcılar kimdir?</vt:lpstr>
      <vt:lpstr>Bir İşbirliği Ortaklığı projesi;</vt:lpstr>
      <vt:lpstr>PowerPoint Sunusu</vt:lpstr>
      <vt:lpstr> Projenizi tasarlarken mutlaka yatay öncelikleri dikkate alın !!!!</vt:lpstr>
      <vt:lpstr>  Kapsayıcılık ve Çeşitlilik </vt:lpstr>
      <vt:lpstr>Dijital boyut </vt:lpstr>
      <vt:lpstr>  Bütçe Tahsisi </vt:lpstr>
      <vt:lpstr>  Bütçe Tahsisi </vt:lpstr>
      <vt:lpstr>PowerPoint Sunusu</vt:lpstr>
      <vt:lpstr>PowerPoint Sunusu</vt:lpstr>
      <vt:lpstr>PowerPoint Sunusu</vt:lpstr>
      <vt:lpstr>PowerPoint Sunusu</vt:lpstr>
      <vt:lpstr>PowerPoint Sunusu</vt:lpstr>
      <vt:lpstr>PowerPoint Sunusu</vt:lpstr>
      <vt:lpstr>Ek olarak öğrenim, öğretme ve eğitim desteği</vt:lpstr>
      <vt:lpstr>PowerPoint Sunusu</vt:lpstr>
      <vt:lpstr>KÜÇÜK ÖLÇEKLİ ORTAKLIKLAR</vt:lpstr>
      <vt:lpstr>Eylemin Hedefleri</vt:lpstr>
      <vt:lpstr>UYGUNLUK KRİTERLERİ</vt:lpstr>
      <vt:lpstr>PowerPoint Sunusu</vt:lpstr>
      <vt:lpstr>PowerPoint Sunusu</vt:lpstr>
      <vt:lpstr>Proje yapısı</vt:lpstr>
      <vt:lpstr> Projenizi tasarlarken mutlaka yatay öncelikleri dikkate alın !!!!</vt:lpstr>
      <vt:lpstr>Değerlendirme kriterleri</vt:lpstr>
      <vt:lpstr>FİNANSMAN KURALLARI NELERDİR? </vt:lpstr>
      <vt:lpstr>Gereklilikler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KA2-KURUM VE KURULUŞLAR ARASI İŞBIRLIĞI</dc:title>
  <dc:creator>OZCEYLAN</dc:creator>
  <cp:lastModifiedBy>OZCEYLAN</cp:lastModifiedBy>
  <cp:revision>5</cp:revision>
  <dcterms:created xsi:type="dcterms:W3CDTF">2021-04-18T19:43:53Z</dcterms:created>
  <dcterms:modified xsi:type="dcterms:W3CDTF">2021-04-18T20:17:22Z</dcterms:modified>
</cp:coreProperties>
</file>