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258" r:id="rId4"/>
    <p:sldId id="316" r:id="rId5"/>
    <p:sldId id="260" r:id="rId6"/>
    <p:sldId id="261" r:id="rId7"/>
    <p:sldId id="262" r:id="rId8"/>
    <p:sldId id="317" r:id="rId9"/>
    <p:sldId id="263" r:id="rId10"/>
    <p:sldId id="264" r:id="rId11"/>
    <p:sldId id="265" r:id="rId12"/>
    <p:sldId id="266" r:id="rId13"/>
    <p:sldId id="267" r:id="rId14"/>
    <p:sldId id="268" r:id="rId15"/>
    <p:sldId id="269" r:id="rId16"/>
    <p:sldId id="312" r:id="rId17"/>
    <p:sldId id="314" r:id="rId18"/>
    <p:sldId id="315" r:id="rId19"/>
    <p:sldId id="320" r:id="rId20"/>
    <p:sldId id="319" r:id="rId21"/>
    <p:sldId id="321" r:id="rId22"/>
    <p:sldId id="322" r:id="rId23"/>
    <p:sldId id="324" r:id="rId24"/>
    <p:sldId id="325" r:id="rId25"/>
    <p:sldId id="336" r:id="rId26"/>
    <p:sldId id="329" r:id="rId27"/>
    <p:sldId id="331" r:id="rId28"/>
    <p:sldId id="337" r:id="rId29"/>
    <p:sldId id="333" r:id="rId30"/>
    <p:sldId id="334" r:id="rId31"/>
    <p:sldId id="289" r:id="rId32"/>
    <p:sldId id="290" r:id="rId33"/>
    <p:sldId id="291" r:id="rId34"/>
    <p:sldId id="293" r:id="rId35"/>
    <p:sldId id="294" r:id="rId36"/>
    <p:sldId id="295" r:id="rId37"/>
    <p:sldId id="338" r:id="rId38"/>
    <p:sldId id="297" r:id="rId39"/>
    <p:sldId id="298" r:id="rId40"/>
    <p:sldId id="339" r:id="rId41"/>
    <p:sldId id="340" r:id="rId42"/>
    <p:sldId id="341" r:id="rId43"/>
    <p:sldId id="302" r:id="rId44"/>
    <p:sldId id="303" r:id="rId45"/>
    <p:sldId id="342" r:id="rId46"/>
    <p:sldId id="305" r:id="rId47"/>
    <p:sldId id="306" r:id="rId48"/>
    <p:sldId id="307" r:id="rId49"/>
    <p:sldId id="288" r:id="rId50"/>
    <p:sldId id="335"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597"/>
    <a:srgbClr val="4E79C7"/>
    <a:srgbClr val="FFDE7B"/>
    <a:srgbClr val="1A3A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962BB8-D292-6380-93C5-88097ABA73FE}" v="672" dt="2021-04-01T11:07:06.407"/>
    <p1510:client id="{ABF4B99F-6082-2000-BE6A-57515A7A8075}" v="721" dt="2021-04-01T12:02:36.926"/>
    <p1510:client id="{DBF7B99F-C0B4-2000-BE6A-53D1705509C9}" v="1608" dt="2021-04-01T13:26:51.590"/>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Orta Stil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6.svg"/><Relationship Id="rId1" Type="http://schemas.openxmlformats.org/officeDocument/2006/relationships/image" Target="../media/image33.png"/><Relationship Id="rId6" Type="http://schemas.openxmlformats.org/officeDocument/2006/relationships/image" Target="../media/image40.svg"/><Relationship Id="rId5" Type="http://schemas.openxmlformats.org/officeDocument/2006/relationships/image" Target="../media/image35.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4.png"/><Relationship Id="rId7" Type="http://schemas.openxmlformats.org/officeDocument/2006/relationships/image" Target="../media/image36.png"/><Relationship Id="rId2" Type="http://schemas.openxmlformats.org/officeDocument/2006/relationships/image" Target="../media/image36.svg"/><Relationship Id="rId1" Type="http://schemas.openxmlformats.org/officeDocument/2006/relationships/image" Target="../media/image33.png"/><Relationship Id="rId6" Type="http://schemas.openxmlformats.org/officeDocument/2006/relationships/image" Target="../media/image40.svg"/><Relationship Id="rId5" Type="http://schemas.openxmlformats.org/officeDocument/2006/relationships/image" Target="../media/image35.png"/><Relationship Id="rId4" Type="http://schemas.openxmlformats.org/officeDocument/2006/relationships/image" Target="../media/image3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B824B-3F41-4D41-86D7-934041CDBF2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5189D4-6683-4C6D-84BA-B3A84F4FB28F}">
      <dgm:prSet/>
      <dgm:spPr>
        <a:solidFill>
          <a:schemeClr val="bg1"/>
        </a:solidFill>
        <a:ln w="34925" cap="rnd">
          <a:solidFill>
            <a:srgbClr val="FFC000"/>
          </a:solidFill>
          <a:round/>
        </a:ln>
      </dgm:spPr>
      <dgm:t>
        <a:bodyPr/>
        <a:lstStyle/>
        <a:p>
          <a:pPr algn="l"/>
          <a:r>
            <a:rPr lang="tr-TR" dirty="0">
              <a:solidFill>
                <a:schemeClr val="tx1"/>
              </a:solidFill>
            </a:rPr>
            <a:t>Öğretmenlerin, okul liderlerinin ve diğer okul personelinin mesleki gelişimini destekleyerek</a:t>
          </a:r>
          <a:endParaRPr lang="en-US" dirty="0">
            <a:solidFill>
              <a:schemeClr val="tx1"/>
            </a:solidFill>
          </a:endParaRPr>
        </a:p>
      </dgm:t>
    </dgm:pt>
    <dgm:pt modelId="{B686AB45-2E04-4095-A8C9-96718E7631D7}" type="parTrans" cxnId="{CC0E50B5-F51E-4448-B70C-B85E9E36546C}">
      <dgm:prSet/>
      <dgm:spPr/>
      <dgm:t>
        <a:bodyPr/>
        <a:lstStyle/>
        <a:p>
          <a:endParaRPr lang="en-US"/>
        </a:p>
      </dgm:t>
    </dgm:pt>
    <dgm:pt modelId="{A1CE8160-AC86-4B9E-BE86-9E24114A53F0}" type="sibTrans" cxnId="{CC0E50B5-F51E-4448-B70C-B85E9E36546C}">
      <dgm:prSet/>
      <dgm:spPr/>
      <dgm:t>
        <a:bodyPr/>
        <a:lstStyle/>
        <a:p>
          <a:endParaRPr lang="en-US"/>
        </a:p>
      </dgm:t>
    </dgm:pt>
    <dgm:pt modelId="{B066237D-6210-43BF-A93B-93370616E7B1}">
      <dgm:prSet/>
      <dgm:spPr>
        <a:solidFill>
          <a:schemeClr val="bg1"/>
        </a:solidFill>
        <a:ln w="34925" cap="rnd">
          <a:solidFill>
            <a:srgbClr val="FFC000"/>
          </a:solidFill>
          <a:round/>
        </a:ln>
      </dgm:spPr>
      <dgm:t>
        <a:bodyPr/>
        <a:lstStyle/>
        <a:p>
          <a:pPr algn="l"/>
          <a:r>
            <a:rPr lang="tr-TR">
              <a:solidFill>
                <a:schemeClr val="tx1"/>
              </a:solidFill>
            </a:rPr>
            <a:t>Yeni teknolojilerin ve yenilikçi öğretim yöntemlerinin kullanımını teşvik ederek</a:t>
          </a:r>
          <a:endParaRPr lang="en-US">
            <a:solidFill>
              <a:schemeClr val="tx1"/>
            </a:solidFill>
          </a:endParaRPr>
        </a:p>
      </dgm:t>
    </dgm:pt>
    <dgm:pt modelId="{160ED18C-E208-4D95-B262-BAD00E00B4B8}" type="parTrans" cxnId="{40FD6D3C-7F48-441C-A8BE-77285208E32A}">
      <dgm:prSet/>
      <dgm:spPr/>
      <dgm:t>
        <a:bodyPr/>
        <a:lstStyle/>
        <a:p>
          <a:endParaRPr lang="en-US"/>
        </a:p>
      </dgm:t>
    </dgm:pt>
    <dgm:pt modelId="{551F6FBE-0135-45F9-9EB2-1D56BC51340F}" type="sibTrans" cxnId="{40FD6D3C-7F48-441C-A8BE-77285208E32A}">
      <dgm:prSet/>
      <dgm:spPr/>
      <dgm:t>
        <a:bodyPr/>
        <a:lstStyle/>
        <a:p>
          <a:endParaRPr lang="en-US"/>
        </a:p>
      </dgm:t>
    </dgm:pt>
    <dgm:pt modelId="{2F8E8CD2-6500-4ED8-97DF-FBC74AC7B4F1}">
      <dgm:prSet/>
      <dgm:spPr>
        <a:solidFill>
          <a:schemeClr val="bg1"/>
        </a:solidFill>
        <a:ln w="34925" cap="rnd">
          <a:solidFill>
            <a:srgbClr val="FFC000"/>
          </a:solidFill>
          <a:round/>
        </a:ln>
      </dgm:spPr>
      <dgm:t>
        <a:bodyPr/>
        <a:lstStyle/>
        <a:p>
          <a:pPr algn="l"/>
          <a:r>
            <a:rPr lang="tr-TR">
              <a:solidFill>
                <a:schemeClr val="tx1"/>
              </a:solidFill>
            </a:rPr>
            <a:t>Okullarda dil öğrenimini ve dil çeşitliliğini geliştirerek</a:t>
          </a:r>
          <a:endParaRPr lang="en-US">
            <a:solidFill>
              <a:schemeClr val="tx1"/>
            </a:solidFill>
          </a:endParaRPr>
        </a:p>
      </dgm:t>
    </dgm:pt>
    <dgm:pt modelId="{8B6AFED0-4019-4E1E-BD53-300E6B7B89EE}" type="parTrans" cxnId="{07D81F11-60FA-4475-AAA2-B7726EF5BF65}">
      <dgm:prSet/>
      <dgm:spPr/>
      <dgm:t>
        <a:bodyPr/>
        <a:lstStyle/>
        <a:p>
          <a:endParaRPr lang="en-US"/>
        </a:p>
      </dgm:t>
    </dgm:pt>
    <dgm:pt modelId="{09643CCA-D787-42A9-9EEC-523F7D16DF93}" type="sibTrans" cxnId="{07D81F11-60FA-4475-AAA2-B7726EF5BF65}">
      <dgm:prSet/>
      <dgm:spPr/>
      <dgm:t>
        <a:bodyPr/>
        <a:lstStyle/>
        <a:p>
          <a:endParaRPr lang="en-US"/>
        </a:p>
      </dgm:t>
    </dgm:pt>
    <dgm:pt modelId="{4AB5D433-FE52-493E-851B-3B4B92177AFB}">
      <dgm:prSet/>
      <dgm:spPr>
        <a:solidFill>
          <a:schemeClr val="bg1"/>
        </a:solidFill>
        <a:ln w="34925" cap="rnd">
          <a:solidFill>
            <a:srgbClr val="FFC000"/>
          </a:solidFill>
          <a:round/>
        </a:ln>
      </dgm:spPr>
      <dgm:t>
        <a:bodyPr/>
        <a:lstStyle/>
        <a:p>
          <a:pPr algn="l"/>
          <a:r>
            <a:rPr lang="tr-TR">
              <a:solidFill>
                <a:schemeClr val="tx1"/>
              </a:solidFill>
            </a:rPr>
            <a:t>Öğretim ve okul gelişiminde en iyi uygulamaların paylaşımını ve transferini destekleyerek</a:t>
          </a:r>
          <a:endParaRPr lang="en-US">
            <a:solidFill>
              <a:schemeClr val="tx1"/>
            </a:solidFill>
          </a:endParaRPr>
        </a:p>
      </dgm:t>
    </dgm:pt>
    <dgm:pt modelId="{CA582D09-7DC5-4A94-A3FC-C027EE525839}" type="parTrans" cxnId="{F31E2C8B-0E58-49B5-9A9F-1FEF149EBF07}">
      <dgm:prSet/>
      <dgm:spPr/>
      <dgm:t>
        <a:bodyPr/>
        <a:lstStyle/>
        <a:p>
          <a:endParaRPr lang="en-US"/>
        </a:p>
      </dgm:t>
    </dgm:pt>
    <dgm:pt modelId="{9F047D89-3124-455F-A1DC-92FBEC1D4E0B}" type="sibTrans" cxnId="{F31E2C8B-0E58-49B5-9A9F-1FEF149EBF07}">
      <dgm:prSet/>
      <dgm:spPr/>
      <dgm:t>
        <a:bodyPr/>
        <a:lstStyle/>
        <a:p>
          <a:endParaRPr lang="en-US"/>
        </a:p>
      </dgm:t>
    </dgm:pt>
    <dgm:pt modelId="{E822EF61-216B-4626-924E-A15C7C3A5BEB}" type="pres">
      <dgm:prSet presAssocID="{201B824B-3F41-4D41-86D7-934041CDBF21}" presName="diagram" presStyleCnt="0">
        <dgm:presLayoutVars>
          <dgm:dir/>
          <dgm:resizeHandles val="exact"/>
        </dgm:presLayoutVars>
      </dgm:prSet>
      <dgm:spPr/>
      <dgm:t>
        <a:bodyPr/>
        <a:lstStyle/>
        <a:p>
          <a:endParaRPr lang="tr-TR"/>
        </a:p>
      </dgm:t>
    </dgm:pt>
    <dgm:pt modelId="{0C5766E1-DA9D-4A04-A9B3-E70E34B7C365}" type="pres">
      <dgm:prSet presAssocID="{C05189D4-6683-4C6D-84BA-B3A84F4FB28F}" presName="node" presStyleLbl="node1" presStyleIdx="0" presStyleCnt="4">
        <dgm:presLayoutVars>
          <dgm:bulletEnabled val="1"/>
        </dgm:presLayoutVars>
      </dgm:prSet>
      <dgm:spPr/>
      <dgm:t>
        <a:bodyPr/>
        <a:lstStyle/>
        <a:p>
          <a:endParaRPr lang="tr-TR"/>
        </a:p>
      </dgm:t>
    </dgm:pt>
    <dgm:pt modelId="{9430EB1A-9C6D-4009-A8FF-BA7106963F29}" type="pres">
      <dgm:prSet presAssocID="{A1CE8160-AC86-4B9E-BE86-9E24114A53F0}" presName="sibTrans" presStyleCnt="0"/>
      <dgm:spPr/>
    </dgm:pt>
    <dgm:pt modelId="{24E2BB31-F660-4AA7-B2FD-51E6EBE95A00}" type="pres">
      <dgm:prSet presAssocID="{B066237D-6210-43BF-A93B-93370616E7B1}" presName="node" presStyleLbl="node1" presStyleIdx="1" presStyleCnt="4">
        <dgm:presLayoutVars>
          <dgm:bulletEnabled val="1"/>
        </dgm:presLayoutVars>
      </dgm:prSet>
      <dgm:spPr/>
      <dgm:t>
        <a:bodyPr/>
        <a:lstStyle/>
        <a:p>
          <a:endParaRPr lang="tr-TR"/>
        </a:p>
      </dgm:t>
    </dgm:pt>
    <dgm:pt modelId="{923A45AE-CF94-43E7-B1E4-7354BDF3A1EA}" type="pres">
      <dgm:prSet presAssocID="{551F6FBE-0135-45F9-9EB2-1D56BC51340F}" presName="sibTrans" presStyleCnt="0"/>
      <dgm:spPr/>
    </dgm:pt>
    <dgm:pt modelId="{4C195C93-2B24-4C50-B254-A7154F124376}" type="pres">
      <dgm:prSet presAssocID="{2F8E8CD2-6500-4ED8-97DF-FBC74AC7B4F1}" presName="node" presStyleLbl="node1" presStyleIdx="2" presStyleCnt="4">
        <dgm:presLayoutVars>
          <dgm:bulletEnabled val="1"/>
        </dgm:presLayoutVars>
      </dgm:prSet>
      <dgm:spPr/>
      <dgm:t>
        <a:bodyPr/>
        <a:lstStyle/>
        <a:p>
          <a:endParaRPr lang="tr-TR"/>
        </a:p>
      </dgm:t>
    </dgm:pt>
    <dgm:pt modelId="{38939A47-2859-4F1F-99B0-53DCAFB7A9C9}" type="pres">
      <dgm:prSet presAssocID="{09643CCA-D787-42A9-9EEC-523F7D16DF93}" presName="sibTrans" presStyleCnt="0"/>
      <dgm:spPr/>
    </dgm:pt>
    <dgm:pt modelId="{2CC51F30-2E2B-4829-AACB-71F4692B0D8E}" type="pres">
      <dgm:prSet presAssocID="{4AB5D433-FE52-493E-851B-3B4B92177AFB}" presName="node" presStyleLbl="node1" presStyleIdx="3" presStyleCnt="4">
        <dgm:presLayoutVars>
          <dgm:bulletEnabled val="1"/>
        </dgm:presLayoutVars>
      </dgm:prSet>
      <dgm:spPr/>
      <dgm:t>
        <a:bodyPr/>
        <a:lstStyle/>
        <a:p>
          <a:endParaRPr lang="tr-TR"/>
        </a:p>
      </dgm:t>
    </dgm:pt>
  </dgm:ptLst>
  <dgm:cxnLst>
    <dgm:cxn modelId="{B68F5105-679B-40F0-804B-81E9B39EDC23}" type="presOf" srcId="{C05189D4-6683-4C6D-84BA-B3A84F4FB28F}" destId="{0C5766E1-DA9D-4A04-A9B3-E70E34B7C365}" srcOrd="0" destOrd="0" presId="urn:microsoft.com/office/officeart/2005/8/layout/default"/>
    <dgm:cxn modelId="{CC0E50B5-F51E-4448-B70C-B85E9E36546C}" srcId="{201B824B-3F41-4D41-86D7-934041CDBF21}" destId="{C05189D4-6683-4C6D-84BA-B3A84F4FB28F}" srcOrd="0" destOrd="0" parTransId="{B686AB45-2E04-4095-A8C9-96718E7631D7}" sibTransId="{A1CE8160-AC86-4B9E-BE86-9E24114A53F0}"/>
    <dgm:cxn modelId="{07D81F11-60FA-4475-AAA2-B7726EF5BF65}" srcId="{201B824B-3F41-4D41-86D7-934041CDBF21}" destId="{2F8E8CD2-6500-4ED8-97DF-FBC74AC7B4F1}" srcOrd="2" destOrd="0" parTransId="{8B6AFED0-4019-4E1E-BD53-300E6B7B89EE}" sibTransId="{09643CCA-D787-42A9-9EEC-523F7D16DF93}"/>
    <dgm:cxn modelId="{1E086167-FCE3-4FE2-8F38-890C5D21B0B3}" type="presOf" srcId="{B066237D-6210-43BF-A93B-93370616E7B1}" destId="{24E2BB31-F660-4AA7-B2FD-51E6EBE95A00}" srcOrd="0" destOrd="0" presId="urn:microsoft.com/office/officeart/2005/8/layout/default"/>
    <dgm:cxn modelId="{40FD6D3C-7F48-441C-A8BE-77285208E32A}" srcId="{201B824B-3F41-4D41-86D7-934041CDBF21}" destId="{B066237D-6210-43BF-A93B-93370616E7B1}" srcOrd="1" destOrd="0" parTransId="{160ED18C-E208-4D95-B262-BAD00E00B4B8}" sibTransId="{551F6FBE-0135-45F9-9EB2-1D56BC51340F}"/>
    <dgm:cxn modelId="{FAB49756-4649-46F8-A569-B5920D2D6CE3}" type="presOf" srcId="{201B824B-3F41-4D41-86D7-934041CDBF21}" destId="{E822EF61-216B-4626-924E-A15C7C3A5BEB}" srcOrd="0" destOrd="0" presId="urn:microsoft.com/office/officeart/2005/8/layout/default"/>
    <dgm:cxn modelId="{3FAE9E45-F964-4522-947F-5E74D5FA0F98}" type="presOf" srcId="{4AB5D433-FE52-493E-851B-3B4B92177AFB}" destId="{2CC51F30-2E2B-4829-AACB-71F4692B0D8E}" srcOrd="0" destOrd="0" presId="urn:microsoft.com/office/officeart/2005/8/layout/default"/>
    <dgm:cxn modelId="{F31E2C8B-0E58-49B5-9A9F-1FEF149EBF07}" srcId="{201B824B-3F41-4D41-86D7-934041CDBF21}" destId="{4AB5D433-FE52-493E-851B-3B4B92177AFB}" srcOrd="3" destOrd="0" parTransId="{CA582D09-7DC5-4A94-A3FC-C027EE525839}" sibTransId="{9F047D89-3124-455F-A1DC-92FBEC1D4E0B}"/>
    <dgm:cxn modelId="{912E2172-C1D8-4ED1-9598-950DB7AB09E6}" type="presOf" srcId="{2F8E8CD2-6500-4ED8-97DF-FBC74AC7B4F1}" destId="{4C195C93-2B24-4C50-B254-A7154F124376}" srcOrd="0" destOrd="0" presId="urn:microsoft.com/office/officeart/2005/8/layout/default"/>
    <dgm:cxn modelId="{4A09750E-D217-4945-AF59-31C8A2F3ADE4}" type="presParOf" srcId="{E822EF61-216B-4626-924E-A15C7C3A5BEB}" destId="{0C5766E1-DA9D-4A04-A9B3-E70E34B7C365}" srcOrd="0" destOrd="0" presId="urn:microsoft.com/office/officeart/2005/8/layout/default"/>
    <dgm:cxn modelId="{09549C76-E2C1-41B6-ACE7-C513E199B950}" type="presParOf" srcId="{E822EF61-216B-4626-924E-A15C7C3A5BEB}" destId="{9430EB1A-9C6D-4009-A8FF-BA7106963F29}" srcOrd="1" destOrd="0" presId="urn:microsoft.com/office/officeart/2005/8/layout/default"/>
    <dgm:cxn modelId="{82A74819-F254-4B0B-A553-BDF7C7F76DA2}" type="presParOf" srcId="{E822EF61-216B-4626-924E-A15C7C3A5BEB}" destId="{24E2BB31-F660-4AA7-B2FD-51E6EBE95A00}" srcOrd="2" destOrd="0" presId="urn:microsoft.com/office/officeart/2005/8/layout/default"/>
    <dgm:cxn modelId="{2DDCB4D5-31AC-4805-AF44-FD6391C6C297}" type="presParOf" srcId="{E822EF61-216B-4626-924E-A15C7C3A5BEB}" destId="{923A45AE-CF94-43E7-B1E4-7354BDF3A1EA}" srcOrd="3" destOrd="0" presId="urn:microsoft.com/office/officeart/2005/8/layout/default"/>
    <dgm:cxn modelId="{450E3343-6EE8-4D05-B1E3-5C151149BB43}" type="presParOf" srcId="{E822EF61-216B-4626-924E-A15C7C3A5BEB}" destId="{4C195C93-2B24-4C50-B254-A7154F124376}" srcOrd="4" destOrd="0" presId="urn:microsoft.com/office/officeart/2005/8/layout/default"/>
    <dgm:cxn modelId="{B5FB95B2-C31A-45EF-B833-EC7FB8352BEC}" type="presParOf" srcId="{E822EF61-216B-4626-924E-A15C7C3A5BEB}" destId="{38939A47-2859-4F1F-99B0-53DCAFB7A9C9}" srcOrd="5" destOrd="0" presId="urn:microsoft.com/office/officeart/2005/8/layout/default"/>
    <dgm:cxn modelId="{470248B4-4145-40EA-83BE-B7E28B1220FA}" type="presParOf" srcId="{E822EF61-216B-4626-924E-A15C7C3A5BEB}" destId="{2CC51F30-2E2B-4829-AACB-71F4692B0D8E}"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C8FCE9-7A5F-4494-973A-F593C05FE06A}" type="doc">
      <dgm:prSet loTypeId="urn:microsoft.com/office/officeart/2005/8/layout/hierarchy1" loCatId="hierarchy" qsTypeId="urn:microsoft.com/office/officeart/2005/8/quickstyle/simple2" qsCatId="simple" csTypeId="urn:microsoft.com/office/officeart/2005/8/colors/colorful5" csCatId="colorful" phldr="1"/>
      <dgm:spPr/>
      <dgm:t>
        <a:bodyPr/>
        <a:lstStyle/>
        <a:p>
          <a:endParaRPr lang="en-US"/>
        </a:p>
      </dgm:t>
    </dgm:pt>
    <dgm:pt modelId="{71E9607E-33BB-4D08-A62A-3DB76F74CC18}">
      <dgm:prSet phldr="0"/>
      <dgm:spPr/>
      <dgm:t>
        <a:bodyPr/>
        <a:lstStyle/>
        <a:p>
          <a:pPr rtl="0"/>
          <a:r>
            <a:rPr lang="tr-TR" b="0" dirty="0">
              <a:latin typeface="Calibri Light" panose="020F0302020204030204"/>
            </a:rPr>
            <a:t>Öğrenci ve Personel Hareketliliği için Kısa Dönemli Projeler</a:t>
          </a:r>
        </a:p>
      </dgm:t>
    </dgm:pt>
    <dgm:pt modelId="{4092A4C6-B216-41F4-804A-DDA12BDB01EF}" type="parTrans" cxnId="{432CBAF8-7360-4726-A66B-44736A35D816}">
      <dgm:prSet/>
      <dgm:spPr/>
      <dgm:t>
        <a:bodyPr/>
        <a:lstStyle/>
        <a:p>
          <a:endParaRPr lang="tr-TR"/>
        </a:p>
      </dgm:t>
    </dgm:pt>
    <dgm:pt modelId="{9B9E9A07-C113-4169-944D-9BBC7CBA89CD}" type="sibTrans" cxnId="{432CBAF8-7360-4726-A66B-44736A35D816}">
      <dgm:prSet/>
      <dgm:spPr/>
      <dgm:t>
        <a:bodyPr/>
        <a:lstStyle/>
        <a:p>
          <a:endParaRPr lang="tr-TR"/>
        </a:p>
      </dgm:t>
    </dgm:pt>
    <dgm:pt modelId="{2D95AF85-A767-475B-95AD-38543B564687}">
      <dgm:prSet phldr="0"/>
      <dgm:spPr/>
      <dgm:t>
        <a:bodyPr/>
        <a:lstStyle/>
        <a:p>
          <a:pPr rtl="0"/>
          <a:r>
            <a:rPr lang="tr-TR" b="0" dirty="0"/>
            <a:t>Öğrenci ve </a:t>
          </a:r>
          <a:r>
            <a:rPr lang="tr-TR" b="0" dirty="0">
              <a:latin typeface="Calibri Light" panose="020F0302020204030204"/>
            </a:rPr>
            <a:t>Personel</a:t>
          </a:r>
          <a:r>
            <a:rPr lang="tr-TR" b="0" dirty="0"/>
            <a:t> </a:t>
          </a:r>
          <a:r>
            <a:rPr lang="tr-TR" b="0" dirty="0">
              <a:latin typeface="Calibri Light" panose="020F0302020204030204"/>
            </a:rPr>
            <a:t>Hareketliliği</a:t>
          </a:r>
          <a:r>
            <a:rPr lang="tr-TR" b="0" dirty="0"/>
            <a:t> için </a:t>
          </a:r>
          <a:r>
            <a:rPr lang="tr-TR" b="0" dirty="0">
              <a:latin typeface="Calibri Light" panose="020F0302020204030204"/>
            </a:rPr>
            <a:t>Akredite</a:t>
          </a:r>
          <a:r>
            <a:rPr lang="tr-TR" b="0" dirty="0"/>
            <a:t> edilmiş </a:t>
          </a:r>
          <a:r>
            <a:rPr lang="tr-TR" b="0" dirty="0">
              <a:latin typeface="Calibri Light" panose="020F0302020204030204"/>
            </a:rPr>
            <a:t>Projeler</a:t>
          </a:r>
          <a:endParaRPr lang="tr-TR" b="0" dirty="0"/>
        </a:p>
      </dgm:t>
    </dgm:pt>
    <dgm:pt modelId="{8A3CC28D-9A30-4397-B9A4-A2210E0A1A1A}" type="parTrans" cxnId="{6AD83B78-0E4B-40DE-A6DD-D166A8AE16DB}">
      <dgm:prSet/>
      <dgm:spPr/>
      <dgm:t>
        <a:bodyPr/>
        <a:lstStyle/>
        <a:p>
          <a:endParaRPr lang="tr-TR"/>
        </a:p>
      </dgm:t>
    </dgm:pt>
    <dgm:pt modelId="{F7D7C671-18BF-481F-9BBC-22FD4280CA61}" type="sibTrans" cxnId="{6AD83B78-0E4B-40DE-A6DD-D166A8AE16DB}">
      <dgm:prSet/>
      <dgm:spPr/>
      <dgm:t>
        <a:bodyPr/>
        <a:lstStyle/>
        <a:p>
          <a:endParaRPr lang="en-US"/>
        </a:p>
      </dgm:t>
    </dgm:pt>
    <dgm:pt modelId="{BC504286-C6F5-4BDE-B687-D227A1A96CDC}" type="pres">
      <dgm:prSet presAssocID="{A1C8FCE9-7A5F-4494-973A-F593C05FE06A}" presName="hierChild1" presStyleCnt="0">
        <dgm:presLayoutVars>
          <dgm:chPref val="1"/>
          <dgm:dir/>
          <dgm:animOne val="branch"/>
          <dgm:animLvl val="lvl"/>
          <dgm:resizeHandles/>
        </dgm:presLayoutVars>
      </dgm:prSet>
      <dgm:spPr/>
      <dgm:t>
        <a:bodyPr/>
        <a:lstStyle/>
        <a:p>
          <a:endParaRPr lang="tr-TR"/>
        </a:p>
      </dgm:t>
    </dgm:pt>
    <dgm:pt modelId="{2660AB68-6A59-4881-B3BF-680B2A22F24C}" type="pres">
      <dgm:prSet presAssocID="{71E9607E-33BB-4D08-A62A-3DB76F74CC18}" presName="hierRoot1" presStyleCnt="0"/>
      <dgm:spPr/>
    </dgm:pt>
    <dgm:pt modelId="{320471CD-F338-421B-B8FF-0D33A9754EDA}" type="pres">
      <dgm:prSet presAssocID="{71E9607E-33BB-4D08-A62A-3DB76F74CC18}" presName="composite" presStyleCnt="0"/>
      <dgm:spPr/>
    </dgm:pt>
    <dgm:pt modelId="{B71E2349-4A3B-47CA-9DD2-B00CD985909F}" type="pres">
      <dgm:prSet presAssocID="{71E9607E-33BB-4D08-A62A-3DB76F74CC18}" presName="background" presStyleLbl="node0" presStyleIdx="0" presStyleCnt="2"/>
      <dgm:spPr/>
    </dgm:pt>
    <dgm:pt modelId="{C7961B60-BD1B-499D-9728-3C74CBF98734}" type="pres">
      <dgm:prSet presAssocID="{71E9607E-33BB-4D08-A62A-3DB76F74CC18}" presName="text" presStyleLbl="fgAcc0" presStyleIdx="0" presStyleCnt="2">
        <dgm:presLayoutVars>
          <dgm:chPref val="3"/>
        </dgm:presLayoutVars>
      </dgm:prSet>
      <dgm:spPr/>
      <dgm:t>
        <a:bodyPr/>
        <a:lstStyle/>
        <a:p>
          <a:endParaRPr lang="tr-TR"/>
        </a:p>
      </dgm:t>
    </dgm:pt>
    <dgm:pt modelId="{F507313C-DA43-4183-B87C-B5A5030CE25F}" type="pres">
      <dgm:prSet presAssocID="{71E9607E-33BB-4D08-A62A-3DB76F74CC18}" presName="hierChild2" presStyleCnt="0"/>
      <dgm:spPr/>
    </dgm:pt>
    <dgm:pt modelId="{84D88ABE-CF2B-43C5-AF2D-B44B4CCA2670}" type="pres">
      <dgm:prSet presAssocID="{2D95AF85-A767-475B-95AD-38543B564687}" presName="hierRoot1" presStyleCnt="0"/>
      <dgm:spPr/>
    </dgm:pt>
    <dgm:pt modelId="{579BDEB9-6297-4A11-BAE7-044682BCEC9D}" type="pres">
      <dgm:prSet presAssocID="{2D95AF85-A767-475B-95AD-38543B564687}" presName="composite" presStyleCnt="0"/>
      <dgm:spPr/>
    </dgm:pt>
    <dgm:pt modelId="{3FE09476-97B5-4599-B847-7DE5FE8E75E9}" type="pres">
      <dgm:prSet presAssocID="{2D95AF85-A767-475B-95AD-38543B564687}" presName="background" presStyleLbl="node0" presStyleIdx="1" presStyleCnt="2"/>
      <dgm:spPr/>
    </dgm:pt>
    <dgm:pt modelId="{F6507576-4ACD-41FE-8054-E2CF677FC7E7}" type="pres">
      <dgm:prSet presAssocID="{2D95AF85-A767-475B-95AD-38543B564687}" presName="text" presStyleLbl="fgAcc0" presStyleIdx="1" presStyleCnt="2">
        <dgm:presLayoutVars>
          <dgm:chPref val="3"/>
        </dgm:presLayoutVars>
      </dgm:prSet>
      <dgm:spPr/>
      <dgm:t>
        <a:bodyPr/>
        <a:lstStyle/>
        <a:p>
          <a:endParaRPr lang="tr-TR"/>
        </a:p>
      </dgm:t>
    </dgm:pt>
    <dgm:pt modelId="{5D5A1C55-E926-4174-969B-F774DCDE35B4}" type="pres">
      <dgm:prSet presAssocID="{2D95AF85-A767-475B-95AD-38543B564687}" presName="hierChild2" presStyleCnt="0"/>
      <dgm:spPr/>
    </dgm:pt>
  </dgm:ptLst>
  <dgm:cxnLst>
    <dgm:cxn modelId="{0E72EB8C-11DF-4807-BA14-4032590BD777}" type="presOf" srcId="{A1C8FCE9-7A5F-4494-973A-F593C05FE06A}" destId="{BC504286-C6F5-4BDE-B687-D227A1A96CDC}" srcOrd="0" destOrd="0" presId="urn:microsoft.com/office/officeart/2005/8/layout/hierarchy1"/>
    <dgm:cxn modelId="{6AD83B78-0E4B-40DE-A6DD-D166A8AE16DB}" srcId="{A1C8FCE9-7A5F-4494-973A-F593C05FE06A}" destId="{2D95AF85-A767-475B-95AD-38543B564687}" srcOrd="1" destOrd="0" parTransId="{8A3CC28D-9A30-4397-B9A4-A2210E0A1A1A}" sibTransId="{F7D7C671-18BF-481F-9BBC-22FD4280CA61}"/>
    <dgm:cxn modelId="{432CBAF8-7360-4726-A66B-44736A35D816}" srcId="{A1C8FCE9-7A5F-4494-973A-F593C05FE06A}" destId="{71E9607E-33BB-4D08-A62A-3DB76F74CC18}" srcOrd="0" destOrd="0" parTransId="{4092A4C6-B216-41F4-804A-DDA12BDB01EF}" sibTransId="{9B9E9A07-C113-4169-944D-9BBC7CBA89CD}"/>
    <dgm:cxn modelId="{5A599FD3-C969-4FEC-BB21-3F0C73611DAF}" type="presOf" srcId="{2D95AF85-A767-475B-95AD-38543B564687}" destId="{F6507576-4ACD-41FE-8054-E2CF677FC7E7}" srcOrd="0" destOrd="0" presId="urn:microsoft.com/office/officeart/2005/8/layout/hierarchy1"/>
    <dgm:cxn modelId="{5D886967-4C07-479E-963E-26CD02B2ED16}" type="presOf" srcId="{71E9607E-33BB-4D08-A62A-3DB76F74CC18}" destId="{C7961B60-BD1B-499D-9728-3C74CBF98734}" srcOrd="0" destOrd="0" presId="urn:microsoft.com/office/officeart/2005/8/layout/hierarchy1"/>
    <dgm:cxn modelId="{B4D763E2-396D-4E2A-9E26-862A3A4220FE}" type="presParOf" srcId="{BC504286-C6F5-4BDE-B687-D227A1A96CDC}" destId="{2660AB68-6A59-4881-B3BF-680B2A22F24C}" srcOrd="0" destOrd="0" presId="urn:microsoft.com/office/officeart/2005/8/layout/hierarchy1"/>
    <dgm:cxn modelId="{B0FD66E6-6876-4E33-9760-7F4AC3F4EF17}" type="presParOf" srcId="{2660AB68-6A59-4881-B3BF-680B2A22F24C}" destId="{320471CD-F338-421B-B8FF-0D33A9754EDA}" srcOrd="0" destOrd="0" presId="urn:microsoft.com/office/officeart/2005/8/layout/hierarchy1"/>
    <dgm:cxn modelId="{41B5E49E-4628-4102-9020-E32A9324F63C}" type="presParOf" srcId="{320471CD-F338-421B-B8FF-0D33A9754EDA}" destId="{B71E2349-4A3B-47CA-9DD2-B00CD985909F}" srcOrd="0" destOrd="0" presId="urn:microsoft.com/office/officeart/2005/8/layout/hierarchy1"/>
    <dgm:cxn modelId="{9F5F0765-EC4D-4A96-BBF5-216ED5A86336}" type="presParOf" srcId="{320471CD-F338-421B-B8FF-0D33A9754EDA}" destId="{C7961B60-BD1B-499D-9728-3C74CBF98734}" srcOrd="1" destOrd="0" presId="urn:microsoft.com/office/officeart/2005/8/layout/hierarchy1"/>
    <dgm:cxn modelId="{7AB27711-BC55-41D1-BBFB-8CEB86512F80}" type="presParOf" srcId="{2660AB68-6A59-4881-B3BF-680B2A22F24C}" destId="{F507313C-DA43-4183-B87C-B5A5030CE25F}" srcOrd="1" destOrd="0" presId="urn:microsoft.com/office/officeart/2005/8/layout/hierarchy1"/>
    <dgm:cxn modelId="{91CDF135-B03F-4257-A130-7DD969ECFCC7}" type="presParOf" srcId="{BC504286-C6F5-4BDE-B687-D227A1A96CDC}" destId="{84D88ABE-CF2B-43C5-AF2D-B44B4CCA2670}" srcOrd="1" destOrd="0" presId="urn:microsoft.com/office/officeart/2005/8/layout/hierarchy1"/>
    <dgm:cxn modelId="{E2707682-BE85-4010-89A3-77C5931656D6}" type="presParOf" srcId="{84D88ABE-CF2B-43C5-AF2D-B44B4CCA2670}" destId="{579BDEB9-6297-4A11-BAE7-044682BCEC9D}" srcOrd="0" destOrd="0" presId="urn:microsoft.com/office/officeart/2005/8/layout/hierarchy1"/>
    <dgm:cxn modelId="{2D9F6F0F-7F42-4A48-B16F-26A7E8EAF8C7}" type="presParOf" srcId="{579BDEB9-6297-4A11-BAE7-044682BCEC9D}" destId="{3FE09476-97B5-4599-B847-7DE5FE8E75E9}" srcOrd="0" destOrd="0" presId="urn:microsoft.com/office/officeart/2005/8/layout/hierarchy1"/>
    <dgm:cxn modelId="{C93245E7-B9CB-4C59-81D1-55EA452A2436}" type="presParOf" srcId="{579BDEB9-6297-4A11-BAE7-044682BCEC9D}" destId="{F6507576-4ACD-41FE-8054-E2CF677FC7E7}" srcOrd="1" destOrd="0" presId="urn:microsoft.com/office/officeart/2005/8/layout/hierarchy1"/>
    <dgm:cxn modelId="{91C6538E-12D0-4DCA-AE55-4BAD6A630B6A}" type="presParOf" srcId="{84D88ABE-CF2B-43C5-AF2D-B44B4CCA2670}" destId="{5D5A1C55-E926-4174-969B-F774DCDE35B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BF978C-0C9F-4CC7-A631-140C180F646E}" type="doc">
      <dgm:prSet loTypeId="urn:microsoft.com/office/officeart/2008/layout/LinedList" loCatId="list" qsTypeId="urn:microsoft.com/office/officeart/2005/8/quickstyle/simple2" qsCatId="simple" csTypeId="urn:microsoft.com/office/officeart/2005/8/colors/accent6_2" csCatId="accent6" phldr="1"/>
      <dgm:spPr/>
      <dgm:t>
        <a:bodyPr/>
        <a:lstStyle/>
        <a:p>
          <a:endParaRPr lang="en-US"/>
        </a:p>
      </dgm:t>
    </dgm:pt>
    <dgm:pt modelId="{C0452F84-8D07-40EC-BA35-F2B279AF97F0}">
      <dgm:prSet/>
      <dgm:spPr/>
      <dgm:t>
        <a:bodyPr/>
        <a:lstStyle/>
        <a:p>
          <a:r>
            <a:rPr lang="tr-TR" dirty="0"/>
            <a:t>Başvuru sahibi kuruluşlara 6 ila 18 aylık bir süre boyunca çeşitli hareketlilik faaliyetleri düzenleme fırsatı sağlar.</a:t>
          </a:r>
          <a:r>
            <a:rPr lang="en-US" dirty="0"/>
            <a:t> </a:t>
          </a:r>
        </a:p>
      </dgm:t>
    </dgm:pt>
    <dgm:pt modelId="{0DC513B4-4D77-4B75-93C8-21157FBD08EA}" type="parTrans" cxnId="{F67150C0-8752-41AB-BB0C-E18678AAAB96}">
      <dgm:prSet/>
      <dgm:spPr/>
      <dgm:t>
        <a:bodyPr/>
        <a:lstStyle/>
        <a:p>
          <a:endParaRPr lang="en-US"/>
        </a:p>
      </dgm:t>
    </dgm:pt>
    <dgm:pt modelId="{0FA1FE1B-B9CD-4C5D-A21E-90B7A5D4B53A}" type="sibTrans" cxnId="{F67150C0-8752-41AB-BB0C-E18678AAAB96}">
      <dgm:prSet/>
      <dgm:spPr/>
      <dgm:t>
        <a:bodyPr/>
        <a:lstStyle/>
        <a:p>
          <a:endParaRPr lang="en-US"/>
        </a:p>
      </dgm:t>
    </dgm:pt>
    <dgm:pt modelId="{D2A5FC5B-137F-494A-97EA-1884A98B390F}">
      <dgm:prSet/>
      <dgm:spPr/>
      <dgm:t>
        <a:bodyPr/>
        <a:lstStyle/>
        <a:p>
          <a:r>
            <a:rPr lang="tr-TR"/>
            <a:t>Kısa vadeli projeler, Erasmus + 'ı ilk kez deneyen kuruluşlar için veya yalnızca sınırlı sayıda faaliyet organize etmek isteyenler için en iyi seçimdir.</a:t>
          </a:r>
          <a:endParaRPr lang="en-US"/>
        </a:p>
      </dgm:t>
    </dgm:pt>
    <dgm:pt modelId="{B461881E-42A2-4FAA-AD6A-9802F05F3CBE}" type="parTrans" cxnId="{1D4373B9-A20B-4186-B89F-AE46DDD475AC}">
      <dgm:prSet/>
      <dgm:spPr/>
      <dgm:t>
        <a:bodyPr/>
        <a:lstStyle/>
        <a:p>
          <a:endParaRPr lang="en-US"/>
        </a:p>
      </dgm:t>
    </dgm:pt>
    <dgm:pt modelId="{3E84B822-BF9A-403E-847A-4885383048CB}" type="sibTrans" cxnId="{1D4373B9-A20B-4186-B89F-AE46DDD475AC}">
      <dgm:prSet/>
      <dgm:spPr/>
      <dgm:t>
        <a:bodyPr/>
        <a:lstStyle/>
        <a:p>
          <a:endParaRPr lang="en-US"/>
        </a:p>
      </dgm:t>
    </dgm:pt>
    <dgm:pt modelId="{9A4E64C4-266F-4F9C-804A-8F8561131F78}" type="pres">
      <dgm:prSet presAssocID="{4ABF978C-0C9F-4CC7-A631-140C180F646E}" presName="vert0" presStyleCnt="0">
        <dgm:presLayoutVars>
          <dgm:dir/>
          <dgm:animOne val="branch"/>
          <dgm:animLvl val="lvl"/>
        </dgm:presLayoutVars>
      </dgm:prSet>
      <dgm:spPr/>
      <dgm:t>
        <a:bodyPr/>
        <a:lstStyle/>
        <a:p>
          <a:endParaRPr lang="tr-TR"/>
        </a:p>
      </dgm:t>
    </dgm:pt>
    <dgm:pt modelId="{6E688B6A-7A6B-4CE5-9546-693257555B35}" type="pres">
      <dgm:prSet presAssocID="{C0452F84-8D07-40EC-BA35-F2B279AF97F0}" presName="thickLine" presStyleLbl="alignNode1" presStyleIdx="0" presStyleCnt="2"/>
      <dgm:spPr/>
    </dgm:pt>
    <dgm:pt modelId="{738F823D-A883-4CD3-940C-4B50E9C49488}" type="pres">
      <dgm:prSet presAssocID="{C0452F84-8D07-40EC-BA35-F2B279AF97F0}" presName="horz1" presStyleCnt="0"/>
      <dgm:spPr/>
    </dgm:pt>
    <dgm:pt modelId="{4B17238F-D51B-4B4C-8C42-DA9F2DEBC93E}" type="pres">
      <dgm:prSet presAssocID="{C0452F84-8D07-40EC-BA35-F2B279AF97F0}" presName="tx1" presStyleLbl="revTx" presStyleIdx="0" presStyleCnt="2"/>
      <dgm:spPr/>
      <dgm:t>
        <a:bodyPr/>
        <a:lstStyle/>
        <a:p>
          <a:endParaRPr lang="tr-TR"/>
        </a:p>
      </dgm:t>
    </dgm:pt>
    <dgm:pt modelId="{57FEFF22-807B-4793-8498-59FC38B245C8}" type="pres">
      <dgm:prSet presAssocID="{C0452F84-8D07-40EC-BA35-F2B279AF97F0}" presName="vert1" presStyleCnt="0"/>
      <dgm:spPr/>
    </dgm:pt>
    <dgm:pt modelId="{3A19C497-0898-4BC9-A81D-0887848DC677}" type="pres">
      <dgm:prSet presAssocID="{D2A5FC5B-137F-494A-97EA-1884A98B390F}" presName="thickLine" presStyleLbl="alignNode1" presStyleIdx="1" presStyleCnt="2"/>
      <dgm:spPr/>
    </dgm:pt>
    <dgm:pt modelId="{7B25414D-C2CF-4965-903D-74403487F734}" type="pres">
      <dgm:prSet presAssocID="{D2A5FC5B-137F-494A-97EA-1884A98B390F}" presName="horz1" presStyleCnt="0"/>
      <dgm:spPr/>
    </dgm:pt>
    <dgm:pt modelId="{BE47FD22-9D29-4902-8990-7CAAEDC074E5}" type="pres">
      <dgm:prSet presAssocID="{D2A5FC5B-137F-494A-97EA-1884A98B390F}" presName="tx1" presStyleLbl="revTx" presStyleIdx="1" presStyleCnt="2"/>
      <dgm:spPr/>
      <dgm:t>
        <a:bodyPr/>
        <a:lstStyle/>
        <a:p>
          <a:endParaRPr lang="tr-TR"/>
        </a:p>
      </dgm:t>
    </dgm:pt>
    <dgm:pt modelId="{207E2DA8-76F7-40E3-972A-8C02972FB5EF}" type="pres">
      <dgm:prSet presAssocID="{D2A5FC5B-137F-494A-97EA-1884A98B390F}" presName="vert1" presStyleCnt="0"/>
      <dgm:spPr/>
    </dgm:pt>
  </dgm:ptLst>
  <dgm:cxnLst>
    <dgm:cxn modelId="{1D4373B9-A20B-4186-B89F-AE46DDD475AC}" srcId="{4ABF978C-0C9F-4CC7-A631-140C180F646E}" destId="{D2A5FC5B-137F-494A-97EA-1884A98B390F}" srcOrd="1" destOrd="0" parTransId="{B461881E-42A2-4FAA-AD6A-9802F05F3CBE}" sibTransId="{3E84B822-BF9A-403E-847A-4885383048CB}"/>
    <dgm:cxn modelId="{5DF04319-7046-4313-B034-5A38B1029DD3}" type="presOf" srcId="{D2A5FC5B-137F-494A-97EA-1884A98B390F}" destId="{BE47FD22-9D29-4902-8990-7CAAEDC074E5}" srcOrd="0" destOrd="0" presId="urn:microsoft.com/office/officeart/2008/layout/LinedList"/>
    <dgm:cxn modelId="{C40CD8D3-7B11-4E48-B6A7-132F20D8A7A9}" type="presOf" srcId="{C0452F84-8D07-40EC-BA35-F2B279AF97F0}" destId="{4B17238F-D51B-4B4C-8C42-DA9F2DEBC93E}" srcOrd="0" destOrd="0" presId="urn:microsoft.com/office/officeart/2008/layout/LinedList"/>
    <dgm:cxn modelId="{B0AE3997-A7EA-4903-B31D-1372CD9B782B}" type="presOf" srcId="{4ABF978C-0C9F-4CC7-A631-140C180F646E}" destId="{9A4E64C4-266F-4F9C-804A-8F8561131F78}" srcOrd="0" destOrd="0" presId="urn:microsoft.com/office/officeart/2008/layout/LinedList"/>
    <dgm:cxn modelId="{F67150C0-8752-41AB-BB0C-E18678AAAB96}" srcId="{4ABF978C-0C9F-4CC7-A631-140C180F646E}" destId="{C0452F84-8D07-40EC-BA35-F2B279AF97F0}" srcOrd="0" destOrd="0" parTransId="{0DC513B4-4D77-4B75-93C8-21157FBD08EA}" sibTransId="{0FA1FE1B-B9CD-4C5D-A21E-90B7A5D4B53A}"/>
    <dgm:cxn modelId="{31E38188-36CC-48FE-B1F5-6946E037CA91}" type="presParOf" srcId="{9A4E64C4-266F-4F9C-804A-8F8561131F78}" destId="{6E688B6A-7A6B-4CE5-9546-693257555B35}" srcOrd="0" destOrd="0" presId="urn:microsoft.com/office/officeart/2008/layout/LinedList"/>
    <dgm:cxn modelId="{81ECECAE-A1A4-4521-98F3-7512EE1AD122}" type="presParOf" srcId="{9A4E64C4-266F-4F9C-804A-8F8561131F78}" destId="{738F823D-A883-4CD3-940C-4B50E9C49488}" srcOrd="1" destOrd="0" presId="urn:microsoft.com/office/officeart/2008/layout/LinedList"/>
    <dgm:cxn modelId="{DBB2DC05-7452-48B1-B741-366B72B469A0}" type="presParOf" srcId="{738F823D-A883-4CD3-940C-4B50E9C49488}" destId="{4B17238F-D51B-4B4C-8C42-DA9F2DEBC93E}" srcOrd="0" destOrd="0" presId="urn:microsoft.com/office/officeart/2008/layout/LinedList"/>
    <dgm:cxn modelId="{1BDBABE1-27D6-4923-9520-E373504D7C23}" type="presParOf" srcId="{738F823D-A883-4CD3-940C-4B50E9C49488}" destId="{57FEFF22-807B-4793-8498-59FC38B245C8}" srcOrd="1" destOrd="0" presId="urn:microsoft.com/office/officeart/2008/layout/LinedList"/>
    <dgm:cxn modelId="{827C562B-04FF-4B4D-A120-CBCF4FED3022}" type="presParOf" srcId="{9A4E64C4-266F-4F9C-804A-8F8561131F78}" destId="{3A19C497-0898-4BC9-A81D-0887848DC677}" srcOrd="2" destOrd="0" presId="urn:microsoft.com/office/officeart/2008/layout/LinedList"/>
    <dgm:cxn modelId="{300429E5-B362-4AE9-A913-C7800292AB64}" type="presParOf" srcId="{9A4E64C4-266F-4F9C-804A-8F8561131F78}" destId="{7B25414D-C2CF-4965-903D-74403487F734}" srcOrd="3" destOrd="0" presId="urn:microsoft.com/office/officeart/2008/layout/LinedList"/>
    <dgm:cxn modelId="{AEC32345-5F14-4508-B36F-2E6EEC2D843D}" type="presParOf" srcId="{7B25414D-C2CF-4965-903D-74403487F734}" destId="{BE47FD22-9D29-4902-8990-7CAAEDC074E5}" srcOrd="0" destOrd="0" presId="urn:microsoft.com/office/officeart/2008/layout/LinedList"/>
    <dgm:cxn modelId="{7ACCDEB8-B98C-431F-98C7-FD171A6A8D46}" type="presParOf" srcId="{7B25414D-C2CF-4965-903D-74403487F734}" destId="{207E2DA8-76F7-40E3-972A-8C02972FB5E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8B5B7F-0443-47E3-9A38-76FBC7F8403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465C4B62-AA2F-4475-B6B4-793A1B5D6616}">
      <dgm:prSet/>
      <dgm:spPr/>
      <dgm:t>
        <a:bodyPr/>
        <a:lstStyle/>
        <a:p>
          <a:pPr algn="l"/>
          <a:r>
            <a:rPr lang="tr-TR" dirty="0"/>
            <a:t>Sadece okul eğitimi alanında </a:t>
          </a:r>
          <a:r>
            <a:rPr lang="tr-TR" dirty="0" err="1"/>
            <a:t>Erasmus</a:t>
          </a:r>
          <a:r>
            <a:rPr lang="tr-TR" dirty="0"/>
            <a:t> akreditasyonuna sahip kuruluşlara </a:t>
          </a:r>
          <a:r>
            <a:rPr lang="tr-TR" dirty="0" err="1"/>
            <a:t>açıktır.Bu</a:t>
          </a:r>
          <a:r>
            <a:rPr lang="tr-TR" dirty="0"/>
            <a:t> özel fon , akredite kuruluşların </a:t>
          </a:r>
          <a:r>
            <a:rPr lang="tr-TR" dirty="0" err="1"/>
            <a:t>Erasmus</a:t>
          </a:r>
          <a:r>
            <a:rPr lang="tr-TR" dirty="0"/>
            <a:t> Planlarının aşamalı olarak uygulanmasına katkıda bulunan hareketlilik faaliyetleri için düzenli olarak finansman almalarını sağlar</a:t>
          </a:r>
          <a:endParaRPr lang="en-US" dirty="0"/>
        </a:p>
      </dgm:t>
    </dgm:pt>
    <dgm:pt modelId="{1E945DB0-8465-477F-ADE6-9DE9219C31FF}" type="parTrans" cxnId="{BDB59A51-DBF0-4830-8C55-C98A89B5FC1F}">
      <dgm:prSet/>
      <dgm:spPr/>
      <dgm:t>
        <a:bodyPr/>
        <a:lstStyle/>
        <a:p>
          <a:endParaRPr lang="en-US"/>
        </a:p>
      </dgm:t>
    </dgm:pt>
    <dgm:pt modelId="{DF84B17E-01E7-445C-B2E6-C79692BEF267}" type="sibTrans" cxnId="{BDB59A51-DBF0-4830-8C55-C98A89B5FC1F}">
      <dgm:prSet/>
      <dgm:spPr/>
      <dgm:t>
        <a:bodyPr/>
        <a:lstStyle/>
        <a:p>
          <a:endParaRPr lang="en-US"/>
        </a:p>
      </dgm:t>
    </dgm:pt>
    <dgm:pt modelId="{D6A35910-C5AA-46FC-BA53-C0CAFCD12698}">
      <dgm:prSet/>
      <dgm:spPr/>
      <dgm:t>
        <a:bodyPr/>
        <a:lstStyle/>
        <a:p>
          <a:r>
            <a:rPr lang="tr-TR"/>
            <a:t>Erasmus akreditasyonları, düzenli olarak hareketlilik faaliyetleri düzenlemek isteyen tüm kuruluşlara açıktır. Programda daha önceki deneyim olması  gerekli değildir. </a:t>
          </a:r>
          <a:endParaRPr lang="en-US"/>
        </a:p>
      </dgm:t>
    </dgm:pt>
    <dgm:pt modelId="{952E6AA3-B714-496D-AC66-FA300B905894}" type="parTrans" cxnId="{1E91F1C1-1C18-4A3A-AF8D-8451B243078E}">
      <dgm:prSet/>
      <dgm:spPr/>
      <dgm:t>
        <a:bodyPr/>
        <a:lstStyle/>
        <a:p>
          <a:endParaRPr lang="en-US"/>
        </a:p>
      </dgm:t>
    </dgm:pt>
    <dgm:pt modelId="{7AD30112-6220-4174-BC38-B593A2DB18F8}" type="sibTrans" cxnId="{1E91F1C1-1C18-4A3A-AF8D-8451B243078E}">
      <dgm:prSet/>
      <dgm:spPr/>
      <dgm:t>
        <a:bodyPr/>
        <a:lstStyle/>
        <a:p>
          <a:endParaRPr lang="en-US"/>
        </a:p>
      </dgm:t>
    </dgm:pt>
    <dgm:pt modelId="{F06908AF-DA8A-4381-841F-AF3CB2F029B6}" type="pres">
      <dgm:prSet presAssocID="{C88B5B7F-0443-47E3-9A38-76FBC7F8403F}" presName="vert0" presStyleCnt="0">
        <dgm:presLayoutVars>
          <dgm:dir/>
          <dgm:animOne val="branch"/>
          <dgm:animLvl val="lvl"/>
        </dgm:presLayoutVars>
      </dgm:prSet>
      <dgm:spPr/>
      <dgm:t>
        <a:bodyPr/>
        <a:lstStyle/>
        <a:p>
          <a:endParaRPr lang="tr-TR"/>
        </a:p>
      </dgm:t>
    </dgm:pt>
    <dgm:pt modelId="{9735E168-13C4-4B7F-B241-67995E5CD3BE}" type="pres">
      <dgm:prSet presAssocID="{465C4B62-AA2F-4475-B6B4-793A1B5D6616}" presName="thickLine" presStyleLbl="alignNode1" presStyleIdx="0" presStyleCnt="2"/>
      <dgm:spPr/>
    </dgm:pt>
    <dgm:pt modelId="{06B02647-ECBD-4312-90E0-FBF500DBC35B}" type="pres">
      <dgm:prSet presAssocID="{465C4B62-AA2F-4475-B6B4-793A1B5D6616}" presName="horz1" presStyleCnt="0"/>
      <dgm:spPr/>
    </dgm:pt>
    <dgm:pt modelId="{96B06008-A493-447D-A442-2F2F4253573D}" type="pres">
      <dgm:prSet presAssocID="{465C4B62-AA2F-4475-B6B4-793A1B5D6616}" presName="tx1" presStyleLbl="revTx" presStyleIdx="0" presStyleCnt="2"/>
      <dgm:spPr/>
      <dgm:t>
        <a:bodyPr/>
        <a:lstStyle/>
        <a:p>
          <a:endParaRPr lang="tr-TR"/>
        </a:p>
      </dgm:t>
    </dgm:pt>
    <dgm:pt modelId="{9CCF8294-D6C6-46ED-B29A-46EC6066CD40}" type="pres">
      <dgm:prSet presAssocID="{465C4B62-AA2F-4475-B6B4-793A1B5D6616}" presName="vert1" presStyleCnt="0"/>
      <dgm:spPr/>
    </dgm:pt>
    <dgm:pt modelId="{EE583259-FE43-4183-827A-06D0116D5862}" type="pres">
      <dgm:prSet presAssocID="{D6A35910-C5AA-46FC-BA53-C0CAFCD12698}" presName="thickLine" presStyleLbl="alignNode1" presStyleIdx="1" presStyleCnt="2"/>
      <dgm:spPr/>
    </dgm:pt>
    <dgm:pt modelId="{D034C067-F630-425D-B011-46CDF974B603}" type="pres">
      <dgm:prSet presAssocID="{D6A35910-C5AA-46FC-BA53-C0CAFCD12698}" presName="horz1" presStyleCnt="0"/>
      <dgm:spPr/>
    </dgm:pt>
    <dgm:pt modelId="{F62EA1CF-C16B-4211-B632-11DB66D55676}" type="pres">
      <dgm:prSet presAssocID="{D6A35910-C5AA-46FC-BA53-C0CAFCD12698}" presName="tx1" presStyleLbl="revTx" presStyleIdx="1" presStyleCnt="2"/>
      <dgm:spPr/>
      <dgm:t>
        <a:bodyPr/>
        <a:lstStyle/>
        <a:p>
          <a:endParaRPr lang="tr-TR"/>
        </a:p>
      </dgm:t>
    </dgm:pt>
    <dgm:pt modelId="{10BFF883-0CB0-4CEB-BDE4-C55EE637BE99}" type="pres">
      <dgm:prSet presAssocID="{D6A35910-C5AA-46FC-BA53-C0CAFCD12698}" presName="vert1" presStyleCnt="0"/>
      <dgm:spPr/>
    </dgm:pt>
  </dgm:ptLst>
  <dgm:cxnLst>
    <dgm:cxn modelId="{904B002C-7948-4AFE-84B7-AC887EED1A67}" type="presOf" srcId="{D6A35910-C5AA-46FC-BA53-C0CAFCD12698}" destId="{F62EA1CF-C16B-4211-B632-11DB66D55676}" srcOrd="0" destOrd="0" presId="urn:microsoft.com/office/officeart/2008/layout/LinedList"/>
    <dgm:cxn modelId="{BDB59A51-DBF0-4830-8C55-C98A89B5FC1F}" srcId="{C88B5B7F-0443-47E3-9A38-76FBC7F8403F}" destId="{465C4B62-AA2F-4475-B6B4-793A1B5D6616}" srcOrd="0" destOrd="0" parTransId="{1E945DB0-8465-477F-ADE6-9DE9219C31FF}" sibTransId="{DF84B17E-01E7-445C-B2E6-C79692BEF267}"/>
    <dgm:cxn modelId="{56CFBEDD-FC2B-4173-82A1-AF8ED7E47D9C}" type="presOf" srcId="{465C4B62-AA2F-4475-B6B4-793A1B5D6616}" destId="{96B06008-A493-447D-A442-2F2F4253573D}" srcOrd="0" destOrd="0" presId="urn:microsoft.com/office/officeart/2008/layout/LinedList"/>
    <dgm:cxn modelId="{1E91F1C1-1C18-4A3A-AF8D-8451B243078E}" srcId="{C88B5B7F-0443-47E3-9A38-76FBC7F8403F}" destId="{D6A35910-C5AA-46FC-BA53-C0CAFCD12698}" srcOrd="1" destOrd="0" parTransId="{952E6AA3-B714-496D-AC66-FA300B905894}" sibTransId="{7AD30112-6220-4174-BC38-B593A2DB18F8}"/>
    <dgm:cxn modelId="{81E7FA8B-210E-42C4-9450-CE0CCC2F57DD}" type="presOf" srcId="{C88B5B7F-0443-47E3-9A38-76FBC7F8403F}" destId="{F06908AF-DA8A-4381-841F-AF3CB2F029B6}" srcOrd="0" destOrd="0" presId="urn:microsoft.com/office/officeart/2008/layout/LinedList"/>
    <dgm:cxn modelId="{9FCF28F7-23F6-4B8A-9422-39EB6295A401}" type="presParOf" srcId="{F06908AF-DA8A-4381-841F-AF3CB2F029B6}" destId="{9735E168-13C4-4B7F-B241-67995E5CD3BE}" srcOrd="0" destOrd="0" presId="urn:microsoft.com/office/officeart/2008/layout/LinedList"/>
    <dgm:cxn modelId="{44B38E9B-B9B1-462D-8121-D1622630D19F}" type="presParOf" srcId="{F06908AF-DA8A-4381-841F-AF3CB2F029B6}" destId="{06B02647-ECBD-4312-90E0-FBF500DBC35B}" srcOrd="1" destOrd="0" presId="urn:microsoft.com/office/officeart/2008/layout/LinedList"/>
    <dgm:cxn modelId="{B03AD01B-9907-47EE-9307-5702043D9A26}" type="presParOf" srcId="{06B02647-ECBD-4312-90E0-FBF500DBC35B}" destId="{96B06008-A493-447D-A442-2F2F4253573D}" srcOrd="0" destOrd="0" presId="urn:microsoft.com/office/officeart/2008/layout/LinedList"/>
    <dgm:cxn modelId="{AD2092C3-DD28-493E-9EBE-8DF8B68C0011}" type="presParOf" srcId="{06B02647-ECBD-4312-90E0-FBF500DBC35B}" destId="{9CCF8294-D6C6-46ED-B29A-46EC6066CD40}" srcOrd="1" destOrd="0" presId="urn:microsoft.com/office/officeart/2008/layout/LinedList"/>
    <dgm:cxn modelId="{980C424C-6F9A-40FC-9D0E-D952C576FD63}" type="presParOf" srcId="{F06908AF-DA8A-4381-841F-AF3CB2F029B6}" destId="{EE583259-FE43-4183-827A-06D0116D5862}" srcOrd="2" destOrd="0" presId="urn:microsoft.com/office/officeart/2008/layout/LinedList"/>
    <dgm:cxn modelId="{480EDE43-05EC-46CF-BD93-B30FA77FE991}" type="presParOf" srcId="{F06908AF-DA8A-4381-841F-AF3CB2F029B6}" destId="{D034C067-F630-425D-B011-46CDF974B603}" srcOrd="3" destOrd="0" presId="urn:microsoft.com/office/officeart/2008/layout/LinedList"/>
    <dgm:cxn modelId="{2FD71762-75D2-4889-A11D-9D96784C490E}" type="presParOf" srcId="{D034C067-F630-425D-B011-46CDF974B603}" destId="{F62EA1CF-C16B-4211-B632-11DB66D55676}" srcOrd="0" destOrd="0" presId="urn:microsoft.com/office/officeart/2008/layout/LinedList"/>
    <dgm:cxn modelId="{A3B1ED52-0DA1-4571-B834-6F031F7B5856}" type="presParOf" srcId="{D034C067-F630-425D-B011-46CDF974B603}" destId="{10BFF883-0CB0-4CEB-BDE4-C55EE637BE9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01B3CB-77D8-4336-B118-7AC8539405C5}" type="doc">
      <dgm:prSet loTypeId="urn:microsoft.com/office/officeart/2016/7/layout/LinearBlockProcessNumbered" loCatId="process" qsTypeId="urn:microsoft.com/office/officeart/2005/8/quickstyle/simple1" qsCatId="simple" csTypeId="urn:microsoft.com/office/officeart/2005/8/colors/colorful5" csCatId="colorful"/>
      <dgm:spPr/>
      <dgm:t>
        <a:bodyPr/>
        <a:lstStyle/>
        <a:p>
          <a:endParaRPr lang="en-US"/>
        </a:p>
      </dgm:t>
    </dgm:pt>
    <dgm:pt modelId="{BC8C2846-F83D-436B-9DC5-C563BFEF6B7C}">
      <dgm:prSet/>
      <dgm:spPr/>
      <dgm:t>
        <a:bodyPr/>
        <a:lstStyle/>
        <a:p>
          <a:r>
            <a:rPr lang="tr-TR"/>
            <a:t>Her dönem, bir kuruluş okul eğitimi alanında yalnızca bir kısa vadeli proje için başvurabilir.</a:t>
          </a:r>
          <a:endParaRPr lang="en-US"/>
        </a:p>
      </dgm:t>
    </dgm:pt>
    <dgm:pt modelId="{B4C6EFC8-55CF-4898-8F98-A7797B09718F}" type="parTrans" cxnId="{2F2C66B2-1A53-4E19-8B77-C45F57DC1B39}">
      <dgm:prSet/>
      <dgm:spPr/>
      <dgm:t>
        <a:bodyPr/>
        <a:lstStyle/>
        <a:p>
          <a:endParaRPr lang="en-US"/>
        </a:p>
      </dgm:t>
    </dgm:pt>
    <dgm:pt modelId="{C2E8A706-AE4A-483C-9ECF-19AE39E23E50}" type="sibTrans" cxnId="{2F2C66B2-1A53-4E19-8B77-C45F57DC1B39}">
      <dgm:prSet phldrT="01" phldr="0"/>
      <dgm:spPr/>
      <dgm:t>
        <a:bodyPr/>
        <a:lstStyle/>
        <a:p>
          <a:r>
            <a:rPr lang="en-US"/>
            <a:t>01</a:t>
          </a:r>
        </a:p>
      </dgm:t>
    </dgm:pt>
    <dgm:pt modelId="{00648AE4-4057-4218-83D5-59C9ED460878}">
      <dgm:prSet/>
      <dgm:spPr/>
      <dgm:t>
        <a:bodyPr/>
        <a:lstStyle/>
        <a:p>
          <a:r>
            <a:rPr lang="tr-TR"/>
            <a:t>İlk dönemde kısa vadeli bir proje için hibe alan kuruluşlar, aynı teklif çağrısının ikinci dönemi için başvuramazlar.</a:t>
          </a:r>
          <a:endParaRPr lang="en-US"/>
        </a:p>
      </dgm:t>
    </dgm:pt>
    <dgm:pt modelId="{A4166386-D762-4256-8196-5532809301F4}" type="parTrans" cxnId="{6B34959D-9DB8-4273-8B86-2017BC621077}">
      <dgm:prSet/>
      <dgm:spPr/>
      <dgm:t>
        <a:bodyPr/>
        <a:lstStyle/>
        <a:p>
          <a:endParaRPr lang="en-US"/>
        </a:p>
      </dgm:t>
    </dgm:pt>
    <dgm:pt modelId="{2B159208-8EB9-4808-94D6-D385D7468C3E}" type="sibTrans" cxnId="{6B34959D-9DB8-4273-8B86-2017BC621077}">
      <dgm:prSet phldrT="02" phldr="0"/>
      <dgm:spPr/>
      <dgm:t>
        <a:bodyPr/>
        <a:lstStyle/>
        <a:p>
          <a:r>
            <a:rPr lang="en-US"/>
            <a:t>02</a:t>
          </a:r>
        </a:p>
      </dgm:t>
    </dgm:pt>
    <dgm:pt modelId="{B2C07C05-F194-4300-85AC-E8205EFE59C1}">
      <dgm:prSet/>
      <dgm:spPr/>
      <dgm:t>
        <a:bodyPr/>
        <a:lstStyle/>
        <a:p>
          <a:r>
            <a:rPr lang="tr-TR"/>
            <a:t>Arka arkaya beş çağrı yılı içinde, kuruluşlar okul eğitiminde kısa vadeli projeler için en fazla üç hibe alabilirler. 2014-2020 döneminde alınan hibeler bu sınıra dahil değildir</a:t>
          </a:r>
          <a:endParaRPr lang="en-US"/>
        </a:p>
      </dgm:t>
    </dgm:pt>
    <dgm:pt modelId="{9F1D4FE6-3E4F-4475-BB31-DA556D4DB64A}" type="parTrans" cxnId="{0A4A59CB-BB38-464F-83D4-43624699D725}">
      <dgm:prSet/>
      <dgm:spPr/>
      <dgm:t>
        <a:bodyPr/>
        <a:lstStyle/>
        <a:p>
          <a:endParaRPr lang="en-US"/>
        </a:p>
      </dgm:t>
    </dgm:pt>
    <dgm:pt modelId="{78ADCF0D-CE78-40EF-86BA-9145F30FD3A2}" type="sibTrans" cxnId="{0A4A59CB-BB38-464F-83D4-43624699D725}">
      <dgm:prSet phldrT="03" phldr="0"/>
      <dgm:spPr/>
      <dgm:t>
        <a:bodyPr/>
        <a:lstStyle/>
        <a:p>
          <a:r>
            <a:rPr lang="en-US"/>
            <a:t>03</a:t>
          </a:r>
        </a:p>
      </dgm:t>
    </dgm:pt>
    <dgm:pt modelId="{9732004B-DD59-45B0-98F9-E52BC275B2E4}" type="pres">
      <dgm:prSet presAssocID="{A101B3CB-77D8-4336-B118-7AC8539405C5}" presName="Name0" presStyleCnt="0">
        <dgm:presLayoutVars>
          <dgm:animLvl val="lvl"/>
          <dgm:resizeHandles val="exact"/>
        </dgm:presLayoutVars>
      </dgm:prSet>
      <dgm:spPr/>
      <dgm:t>
        <a:bodyPr/>
        <a:lstStyle/>
        <a:p>
          <a:endParaRPr lang="tr-TR"/>
        </a:p>
      </dgm:t>
    </dgm:pt>
    <dgm:pt modelId="{12027C45-C11E-4830-B5E6-C41A0D414236}" type="pres">
      <dgm:prSet presAssocID="{BC8C2846-F83D-436B-9DC5-C563BFEF6B7C}" presName="compositeNode" presStyleCnt="0">
        <dgm:presLayoutVars>
          <dgm:bulletEnabled val="1"/>
        </dgm:presLayoutVars>
      </dgm:prSet>
      <dgm:spPr/>
    </dgm:pt>
    <dgm:pt modelId="{A173593D-31E0-4538-9D48-4E9FFBF1958A}" type="pres">
      <dgm:prSet presAssocID="{BC8C2846-F83D-436B-9DC5-C563BFEF6B7C}" presName="bgRect" presStyleLbl="alignNode1" presStyleIdx="0" presStyleCnt="3"/>
      <dgm:spPr/>
      <dgm:t>
        <a:bodyPr/>
        <a:lstStyle/>
        <a:p>
          <a:endParaRPr lang="tr-TR"/>
        </a:p>
      </dgm:t>
    </dgm:pt>
    <dgm:pt modelId="{335F1538-7DD6-4AB1-AAB9-5E02982AB74C}" type="pres">
      <dgm:prSet presAssocID="{C2E8A706-AE4A-483C-9ECF-19AE39E23E50}" presName="sibTransNodeRect" presStyleLbl="alignNode1" presStyleIdx="0" presStyleCnt="3">
        <dgm:presLayoutVars>
          <dgm:chMax val="0"/>
          <dgm:bulletEnabled val="1"/>
        </dgm:presLayoutVars>
      </dgm:prSet>
      <dgm:spPr/>
      <dgm:t>
        <a:bodyPr/>
        <a:lstStyle/>
        <a:p>
          <a:endParaRPr lang="tr-TR"/>
        </a:p>
      </dgm:t>
    </dgm:pt>
    <dgm:pt modelId="{CAE8493D-9296-4D90-A071-566EE4B77D4C}" type="pres">
      <dgm:prSet presAssocID="{BC8C2846-F83D-436B-9DC5-C563BFEF6B7C}" presName="nodeRect" presStyleLbl="alignNode1" presStyleIdx="0" presStyleCnt="3">
        <dgm:presLayoutVars>
          <dgm:bulletEnabled val="1"/>
        </dgm:presLayoutVars>
      </dgm:prSet>
      <dgm:spPr/>
      <dgm:t>
        <a:bodyPr/>
        <a:lstStyle/>
        <a:p>
          <a:endParaRPr lang="tr-TR"/>
        </a:p>
      </dgm:t>
    </dgm:pt>
    <dgm:pt modelId="{9B67B72B-DFFE-462F-9B83-39FD3FE3DD78}" type="pres">
      <dgm:prSet presAssocID="{C2E8A706-AE4A-483C-9ECF-19AE39E23E50}" presName="sibTrans" presStyleCnt="0"/>
      <dgm:spPr/>
    </dgm:pt>
    <dgm:pt modelId="{EEC4DAB4-7E4F-4173-963D-6A4BB621A9B0}" type="pres">
      <dgm:prSet presAssocID="{00648AE4-4057-4218-83D5-59C9ED460878}" presName="compositeNode" presStyleCnt="0">
        <dgm:presLayoutVars>
          <dgm:bulletEnabled val="1"/>
        </dgm:presLayoutVars>
      </dgm:prSet>
      <dgm:spPr/>
    </dgm:pt>
    <dgm:pt modelId="{FA62F934-8F93-4762-AC8A-5AC6C62C1F53}" type="pres">
      <dgm:prSet presAssocID="{00648AE4-4057-4218-83D5-59C9ED460878}" presName="bgRect" presStyleLbl="alignNode1" presStyleIdx="1" presStyleCnt="3"/>
      <dgm:spPr/>
      <dgm:t>
        <a:bodyPr/>
        <a:lstStyle/>
        <a:p>
          <a:endParaRPr lang="tr-TR"/>
        </a:p>
      </dgm:t>
    </dgm:pt>
    <dgm:pt modelId="{815C4D7D-80BD-4B95-89EC-CE84BBC6573E}" type="pres">
      <dgm:prSet presAssocID="{2B159208-8EB9-4808-94D6-D385D7468C3E}" presName="sibTransNodeRect" presStyleLbl="alignNode1" presStyleIdx="1" presStyleCnt="3">
        <dgm:presLayoutVars>
          <dgm:chMax val="0"/>
          <dgm:bulletEnabled val="1"/>
        </dgm:presLayoutVars>
      </dgm:prSet>
      <dgm:spPr/>
      <dgm:t>
        <a:bodyPr/>
        <a:lstStyle/>
        <a:p>
          <a:endParaRPr lang="tr-TR"/>
        </a:p>
      </dgm:t>
    </dgm:pt>
    <dgm:pt modelId="{88F15526-E7BA-4678-A149-7E35F4C9CD52}" type="pres">
      <dgm:prSet presAssocID="{00648AE4-4057-4218-83D5-59C9ED460878}" presName="nodeRect" presStyleLbl="alignNode1" presStyleIdx="1" presStyleCnt="3">
        <dgm:presLayoutVars>
          <dgm:bulletEnabled val="1"/>
        </dgm:presLayoutVars>
      </dgm:prSet>
      <dgm:spPr/>
      <dgm:t>
        <a:bodyPr/>
        <a:lstStyle/>
        <a:p>
          <a:endParaRPr lang="tr-TR"/>
        </a:p>
      </dgm:t>
    </dgm:pt>
    <dgm:pt modelId="{12918FAB-873D-437D-A2E9-929A451F462E}" type="pres">
      <dgm:prSet presAssocID="{2B159208-8EB9-4808-94D6-D385D7468C3E}" presName="sibTrans" presStyleCnt="0"/>
      <dgm:spPr/>
    </dgm:pt>
    <dgm:pt modelId="{FE054974-0932-42E9-9A98-4C2B45D44FF5}" type="pres">
      <dgm:prSet presAssocID="{B2C07C05-F194-4300-85AC-E8205EFE59C1}" presName="compositeNode" presStyleCnt="0">
        <dgm:presLayoutVars>
          <dgm:bulletEnabled val="1"/>
        </dgm:presLayoutVars>
      </dgm:prSet>
      <dgm:spPr/>
    </dgm:pt>
    <dgm:pt modelId="{1050214D-25B1-4A1B-A902-222B2F26DF88}" type="pres">
      <dgm:prSet presAssocID="{B2C07C05-F194-4300-85AC-E8205EFE59C1}" presName="bgRect" presStyleLbl="alignNode1" presStyleIdx="2" presStyleCnt="3"/>
      <dgm:spPr/>
      <dgm:t>
        <a:bodyPr/>
        <a:lstStyle/>
        <a:p>
          <a:endParaRPr lang="tr-TR"/>
        </a:p>
      </dgm:t>
    </dgm:pt>
    <dgm:pt modelId="{9B9B8A15-5925-4805-AAAF-4332C56FC7E4}" type="pres">
      <dgm:prSet presAssocID="{78ADCF0D-CE78-40EF-86BA-9145F30FD3A2}" presName="sibTransNodeRect" presStyleLbl="alignNode1" presStyleIdx="2" presStyleCnt="3">
        <dgm:presLayoutVars>
          <dgm:chMax val="0"/>
          <dgm:bulletEnabled val="1"/>
        </dgm:presLayoutVars>
      </dgm:prSet>
      <dgm:spPr/>
      <dgm:t>
        <a:bodyPr/>
        <a:lstStyle/>
        <a:p>
          <a:endParaRPr lang="tr-TR"/>
        </a:p>
      </dgm:t>
    </dgm:pt>
    <dgm:pt modelId="{DC0C0BB1-1555-4826-A3C3-64BF9135C41B}" type="pres">
      <dgm:prSet presAssocID="{B2C07C05-F194-4300-85AC-E8205EFE59C1}" presName="nodeRect" presStyleLbl="alignNode1" presStyleIdx="2" presStyleCnt="3">
        <dgm:presLayoutVars>
          <dgm:bulletEnabled val="1"/>
        </dgm:presLayoutVars>
      </dgm:prSet>
      <dgm:spPr/>
      <dgm:t>
        <a:bodyPr/>
        <a:lstStyle/>
        <a:p>
          <a:endParaRPr lang="tr-TR"/>
        </a:p>
      </dgm:t>
    </dgm:pt>
  </dgm:ptLst>
  <dgm:cxnLst>
    <dgm:cxn modelId="{A0FB90F7-F99A-4FED-84D5-83801A222D5B}" type="presOf" srcId="{A101B3CB-77D8-4336-B118-7AC8539405C5}" destId="{9732004B-DD59-45B0-98F9-E52BC275B2E4}" srcOrd="0" destOrd="0" presId="urn:microsoft.com/office/officeart/2016/7/layout/LinearBlockProcessNumbered"/>
    <dgm:cxn modelId="{0A4A59CB-BB38-464F-83D4-43624699D725}" srcId="{A101B3CB-77D8-4336-B118-7AC8539405C5}" destId="{B2C07C05-F194-4300-85AC-E8205EFE59C1}" srcOrd="2" destOrd="0" parTransId="{9F1D4FE6-3E4F-4475-BB31-DA556D4DB64A}" sibTransId="{78ADCF0D-CE78-40EF-86BA-9145F30FD3A2}"/>
    <dgm:cxn modelId="{6B34959D-9DB8-4273-8B86-2017BC621077}" srcId="{A101B3CB-77D8-4336-B118-7AC8539405C5}" destId="{00648AE4-4057-4218-83D5-59C9ED460878}" srcOrd="1" destOrd="0" parTransId="{A4166386-D762-4256-8196-5532809301F4}" sibTransId="{2B159208-8EB9-4808-94D6-D385D7468C3E}"/>
    <dgm:cxn modelId="{1A224A8D-F4D0-4045-8483-0639BE1A0386}" type="presOf" srcId="{B2C07C05-F194-4300-85AC-E8205EFE59C1}" destId="{1050214D-25B1-4A1B-A902-222B2F26DF88}" srcOrd="0" destOrd="0" presId="urn:microsoft.com/office/officeart/2016/7/layout/LinearBlockProcessNumbered"/>
    <dgm:cxn modelId="{D3AF965B-0D94-4DFC-B8A9-50F915606C27}" type="presOf" srcId="{2B159208-8EB9-4808-94D6-D385D7468C3E}" destId="{815C4D7D-80BD-4B95-89EC-CE84BBC6573E}" srcOrd="0" destOrd="0" presId="urn:microsoft.com/office/officeart/2016/7/layout/LinearBlockProcessNumbered"/>
    <dgm:cxn modelId="{E75F811F-E96A-4043-9CB6-0D795FF85763}" type="presOf" srcId="{00648AE4-4057-4218-83D5-59C9ED460878}" destId="{FA62F934-8F93-4762-AC8A-5AC6C62C1F53}" srcOrd="0" destOrd="0" presId="urn:microsoft.com/office/officeart/2016/7/layout/LinearBlockProcessNumbered"/>
    <dgm:cxn modelId="{23740762-E4CD-4C7E-826B-CCF02455770D}" type="presOf" srcId="{BC8C2846-F83D-436B-9DC5-C563BFEF6B7C}" destId="{CAE8493D-9296-4D90-A071-566EE4B77D4C}" srcOrd="1" destOrd="0" presId="urn:microsoft.com/office/officeart/2016/7/layout/LinearBlockProcessNumbered"/>
    <dgm:cxn modelId="{8CEE1D52-486A-4A68-BE3C-1C5953C94C00}" type="presOf" srcId="{78ADCF0D-CE78-40EF-86BA-9145F30FD3A2}" destId="{9B9B8A15-5925-4805-AAAF-4332C56FC7E4}" srcOrd="0" destOrd="0" presId="urn:microsoft.com/office/officeart/2016/7/layout/LinearBlockProcessNumbered"/>
    <dgm:cxn modelId="{2F2C66B2-1A53-4E19-8B77-C45F57DC1B39}" srcId="{A101B3CB-77D8-4336-B118-7AC8539405C5}" destId="{BC8C2846-F83D-436B-9DC5-C563BFEF6B7C}" srcOrd="0" destOrd="0" parTransId="{B4C6EFC8-55CF-4898-8F98-A7797B09718F}" sibTransId="{C2E8A706-AE4A-483C-9ECF-19AE39E23E50}"/>
    <dgm:cxn modelId="{3361529F-53C0-4163-B859-228A89F0BCE9}" type="presOf" srcId="{00648AE4-4057-4218-83D5-59C9ED460878}" destId="{88F15526-E7BA-4678-A149-7E35F4C9CD52}" srcOrd="1" destOrd="0" presId="urn:microsoft.com/office/officeart/2016/7/layout/LinearBlockProcessNumbered"/>
    <dgm:cxn modelId="{793ED730-8DC8-4261-B924-1FED6DD22E91}" type="presOf" srcId="{B2C07C05-F194-4300-85AC-E8205EFE59C1}" destId="{DC0C0BB1-1555-4826-A3C3-64BF9135C41B}" srcOrd="1" destOrd="0" presId="urn:microsoft.com/office/officeart/2016/7/layout/LinearBlockProcessNumbered"/>
    <dgm:cxn modelId="{A798CE8B-3383-4585-A9F0-2ED2A273AF76}" type="presOf" srcId="{C2E8A706-AE4A-483C-9ECF-19AE39E23E50}" destId="{335F1538-7DD6-4AB1-AAB9-5E02982AB74C}" srcOrd="0" destOrd="0" presId="urn:microsoft.com/office/officeart/2016/7/layout/LinearBlockProcessNumbered"/>
    <dgm:cxn modelId="{80AB02F1-3698-45D2-8EB7-8EE736AA053C}" type="presOf" srcId="{BC8C2846-F83D-436B-9DC5-C563BFEF6B7C}" destId="{A173593D-31E0-4538-9D48-4E9FFBF1958A}" srcOrd="0" destOrd="0" presId="urn:microsoft.com/office/officeart/2016/7/layout/LinearBlockProcessNumbered"/>
    <dgm:cxn modelId="{8347AAA7-7EA4-4863-97BA-2AF0A3EFC389}" type="presParOf" srcId="{9732004B-DD59-45B0-98F9-E52BC275B2E4}" destId="{12027C45-C11E-4830-B5E6-C41A0D414236}" srcOrd="0" destOrd="0" presId="urn:microsoft.com/office/officeart/2016/7/layout/LinearBlockProcessNumbered"/>
    <dgm:cxn modelId="{4790AA05-0F56-464C-B688-47A175045EF1}" type="presParOf" srcId="{12027C45-C11E-4830-B5E6-C41A0D414236}" destId="{A173593D-31E0-4538-9D48-4E9FFBF1958A}" srcOrd="0" destOrd="0" presId="urn:microsoft.com/office/officeart/2016/7/layout/LinearBlockProcessNumbered"/>
    <dgm:cxn modelId="{0DEE7504-52CA-4C62-9FA9-E3499351F3CE}" type="presParOf" srcId="{12027C45-C11E-4830-B5E6-C41A0D414236}" destId="{335F1538-7DD6-4AB1-AAB9-5E02982AB74C}" srcOrd="1" destOrd="0" presId="urn:microsoft.com/office/officeart/2016/7/layout/LinearBlockProcessNumbered"/>
    <dgm:cxn modelId="{752E4F98-BAB5-4CF3-8CA1-56D7F58841A5}" type="presParOf" srcId="{12027C45-C11E-4830-B5E6-C41A0D414236}" destId="{CAE8493D-9296-4D90-A071-566EE4B77D4C}" srcOrd="2" destOrd="0" presId="urn:microsoft.com/office/officeart/2016/7/layout/LinearBlockProcessNumbered"/>
    <dgm:cxn modelId="{65F6CEBE-E6FC-4F33-90D9-4707293E679C}" type="presParOf" srcId="{9732004B-DD59-45B0-98F9-E52BC275B2E4}" destId="{9B67B72B-DFFE-462F-9B83-39FD3FE3DD78}" srcOrd="1" destOrd="0" presId="urn:microsoft.com/office/officeart/2016/7/layout/LinearBlockProcessNumbered"/>
    <dgm:cxn modelId="{2EDBEA63-271A-432B-B9AC-02CDD409DFE7}" type="presParOf" srcId="{9732004B-DD59-45B0-98F9-E52BC275B2E4}" destId="{EEC4DAB4-7E4F-4173-963D-6A4BB621A9B0}" srcOrd="2" destOrd="0" presId="urn:microsoft.com/office/officeart/2016/7/layout/LinearBlockProcessNumbered"/>
    <dgm:cxn modelId="{F68604E2-D6FA-4A1D-842D-3624DE225EEC}" type="presParOf" srcId="{EEC4DAB4-7E4F-4173-963D-6A4BB621A9B0}" destId="{FA62F934-8F93-4762-AC8A-5AC6C62C1F53}" srcOrd="0" destOrd="0" presId="urn:microsoft.com/office/officeart/2016/7/layout/LinearBlockProcessNumbered"/>
    <dgm:cxn modelId="{136EC74B-F3B5-46E0-89FA-30B959EDDD51}" type="presParOf" srcId="{EEC4DAB4-7E4F-4173-963D-6A4BB621A9B0}" destId="{815C4D7D-80BD-4B95-89EC-CE84BBC6573E}" srcOrd="1" destOrd="0" presId="urn:microsoft.com/office/officeart/2016/7/layout/LinearBlockProcessNumbered"/>
    <dgm:cxn modelId="{27D1F93D-1CAE-4EFF-8536-AD0D52FEB18C}" type="presParOf" srcId="{EEC4DAB4-7E4F-4173-963D-6A4BB621A9B0}" destId="{88F15526-E7BA-4678-A149-7E35F4C9CD52}" srcOrd="2" destOrd="0" presId="urn:microsoft.com/office/officeart/2016/7/layout/LinearBlockProcessNumbered"/>
    <dgm:cxn modelId="{7720442E-C2E2-40F0-A4AA-CFC6CC902A67}" type="presParOf" srcId="{9732004B-DD59-45B0-98F9-E52BC275B2E4}" destId="{12918FAB-873D-437D-A2E9-929A451F462E}" srcOrd="3" destOrd="0" presId="urn:microsoft.com/office/officeart/2016/7/layout/LinearBlockProcessNumbered"/>
    <dgm:cxn modelId="{B1E4EBBC-8115-418A-9FB2-AA44648192B3}" type="presParOf" srcId="{9732004B-DD59-45B0-98F9-E52BC275B2E4}" destId="{FE054974-0932-42E9-9A98-4C2B45D44FF5}" srcOrd="4" destOrd="0" presId="urn:microsoft.com/office/officeart/2016/7/layout/LinearBlockProcessNumbered"/>
    <dgm:cxn modelId="{E1284845-CA48-4D8A-B625-757F36961BAF}" type="presParOf" srcId="{FE054974-0932-42E9-9A98-4C2B45D44FF5}" destId="{1050214D-25B1-4A1B-A902-222B2F26DF88}" srcOrd="0" destOrd="0" presId="urn:microsoft.com/office/officeart/2016/7/layout/LinearBlockProcessNumbered"/>
    <dgm:cxn modelId="{7E1C144F-E9AB-4624-A7B4-6DE03BC5BF41}" type="presParOf" srcId="{FE054974-0932-42E9-9A98-4C2B45D44FF5}" destId="{9B9B8A15-5925-4805-AAAF-4332C56FC7E4}" srcOrd="1" destOrd="0" presId="urn:microsoft.com/office/officeart/2016/7/layout/LinearBlockProcessNumbered"/>
    <dgm:cxn modelId="{CB672D66-4385-4932-B850-A00F90100F3E}" type="presParOf" srcId="{FE054974-0932-42E9-9A98-4C2B45D44FF5}" destId="{DC0C0BB1-1555-4826-A3C3-64BF9135C41B}"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6BFDA9-FE3B-4E01-AD29-E126D68F536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724FD47-482D-4D96-B894-0013CF190F97}">
      <dgm:prSet/>
      <dgm:spPr/>
      <dgm:t>
        <a:bodyPr/>
        <a:lstStyle/>
        <a:p>
          <a:pPr>
            <a:lnSpc>
              <a:spcPct val="100000"/>
            </a:lnSpc>
            <a:defRPr cap="all"/>
          </a:pPr>
          <a:r>
            <a:rPr lang="tr-TR"/>
            <a:t>Kısa vadeli bir proje başvurusu, hareketlilik faaliyetlerine en fazla 30 katılımcıyı içerebilir.</a:t>
          </a:r>
          <a:endParaRPr lang="en-US"/>
        </a:p>
      </dgm:t>
    </dgm:pt>
    <dgm:pt modelId="{7BB55935-1D1B-4D3B-9206-DC3E3DB92D12}" type="parTrans" cxnId="{29576175-036E-49CF-A17B-FB35AF354556}">
      <dgm:prSet/>
      <dgm:spPr/>
      <dgm:t>
        <a:bodyPr/>
        <a:lstStyle/>
        <a:p>
          <a:endParaRPr lang="en-US"/>
        </a:p>
      </dgm:t>
    </dgm:pt>
    <dgm:pt modelId="{7CA4B6B4-7895-4A59-ACE0-CC630E12AE59}" type="sibTrans" cxnId="{29576175-036E-49CF-A17B-FB35AF354556}">
      <dgm:prSet/>
      <dgm:spPr/>
      <dgm:t>
        <a:bodyPr/>
        <a:lstStyle/>
        <a:p>
          <a:endParaRPr lang="en-US"/>
        </a:p>
      </dgm:t>
    </dgm:pt>
    <dgm:pt modelId="{46327477-0477-4B64-A20A-5BDFD378EB75}">
      <dgm:prSet/>
      <dgm:spPr/>
      <dgm:t>
        <a:bodyPr/>
        <a:lstStyle/>
        <a:p>
          <a:pPr>
            <a:lnSpc>
              <a:spcPct val="100000"/>
            </a:lnSpc>
            <a:defRPr cap="all"/>
          </a:pPr>
          <a:r>
            <a:rPr lang="tr-TR"/>
            <a:t>Hazırlık ziyaretleri ve refakatçilerin katılımı bu sınıra dahil edilmeyecektir.</a:t>
          </a:r>
          <a:endParaRPr lang="en-US"/>
        </a:p>
      </dgm:t>
    </dgm:pt>
    <dgm:pt modelId="{03016347-A0BC-44A2-9F44-A7C68E628CFF}" type="parTrans" cxnId="{DDC52192-F3A7-4AEC-AFE7-33D3E83DB813}">
      <dgm:prSet/>
      <dgm:spPr/>
      <dgm:t>
        <a:bodyPr/>
        <a:lstStyle/>
        <a:p>
          <a:endParaRPr lang="en-US"/>
        </a:p>
      </dgm:t>
    </dgm:pt>
    <dgm:pt modelId="{45422A2F-EDA2-40D5-BCB3-6C0408E791BE}" type="sibTrans" cxnId="{DDC52192-F3A7-4AEC-AFE7-33D3E83DB813}">
      <dgm:prSet/>
      <dgm:spPr/>
      <dgm:t>
        <a:bodyPr/>
        <a:lstStyle/>
        <a:p>
          <a:endParaRPr lang="en-US"/>
        </a:p>
      </dgm:t>
    </dgm:pt>
    <dgm:pt modelId="{6B1F7057-C11D-485F-9448-74455A7155D4}">
      <dgm:prSet/>
      <dgm:spPr/>
      <dgm:t>
        <a:bodyPr/>
        <a:lstStyle/>
        <a:p>
          <a:pPr>
            <a:lnSpc>
              <a:spcPct val="100000"/>
            </a:lnSpc>
            <a:defRPr cap="all"/>
          </a:pPr>
          <a:r>
            <a:rPr lang="tr-TR"/>
            <a:t>Uygun faaliyetler</a:t>
          </a:r>
          <a:endParaRPr lang="en-US"/>
        </a:p>
      </dgm:t>
    </dgm:pt>
    <dgm:pt modelId="{46DA114F-F849-4383-BD09-6D60A203E9A0}" type="parTrans" cxnId="{7EFFEF79-4605-4DDC-806A-3AEC31DF7DFF}">
      <dgm:prSet/>
      <dgm:spPr/>
      <dgm:t>
        <a:bodyPr/>
        <a:lstStyle/>
        <a:p>
          <a:endParaRPr lang="en-US"/>
        </a:p>
      </dgm:t>
    </dgm:pt>
    <dgm:pt modelId="{52C03D5D-267C-46A2-899D-650E306861A1}" type="sibTrans" cxnId="{7EFFEF79-4605-4DDC-806A-3AEC31DF7DFF}">
      <dgm:prSet/>
      <dgm:spPr/>
      <dgm:t>
        <a:bodyPr/>
        <a:lstStyle/>
        <a:p>
          <a:endParaRPr lang="en-US"/>
        </a:p>
      </dgm:t>
    </dgm:pt>
    <dgm:pt modelId="{1CB59814-D48D-493A-840E-C547E6076501}">
      <dgm:prSet/>
      <dgm:spPr/>
      <dgm:t>
        <a:bodyPr/>
        <a:lstStyle/>
        <a:p>
          <a:pPr>
            <a:lnSpc>
              <a:spcPct val="100000"/>
            </a:lnSpc>
            <a:defRPr cap="all"/>
          </a:pPr>
          <a:r>
            <a:rPr lang="tr-TR"/>
            <a:t>Rehberde ,Okul eğitimi kapsamında yer alan  her türlü faaliyet. </a:t>
          </a:r>
          <a:endParaRPr lang="en-US"/>
        </a:p>
      </dgm:t>
    </dgm:pt>
    <dgm:pt modelId="{C52BAF41-5DF3-4A87-996C-2B5339DE130F}" type="parTrans" cxnId="{7F992076-6532-4083-AB2D-8D76A17041C9}">
      <dgm:prSet/>
      <dgm:spPr/>
      <dgm:t>
        <a:bodyPr/>
        <a:lstStyle/>
        <a:p>
          <a:endParaRPr lang="en-US"/>
        </a:p>
      </dgm:t>
    </dgm:pt>
    <dgm:pt modelId="{EE1C1645-73AC-4324-9B0F-2958ECEA8420}" type="sibTrans" cxnId="{7F992076-6532-4083-AB2D-8D76A17041C9}">
      <dgm:prSet/>
      <dgm:spPr/>
      <dgm:t>
        <a:bodyPr/>
        <a:lstStyle/>
        <a:p>
          <a:endParaRPr lang="en-US"/>
        </a:p>
      </dgm:t>
    </dgm:pt>
    <dgm:pt modelId="{DDEEBA93-8D0C-40DD-8033-D48DB01A842D}" type="pres">
      <dgm:prSet presAssocID="{FF6BFDA9-FE3B-4E01-AD29-E126D68F5368}" presName="root" presStyleCnt="0">
        <dgm:presLayoutVars>
          <dgm:dir/>
          <dgm:resizeHandles val="exact"/>
        </dgm:presLayoutVars>
      </dgm:prSet>
      <dgm:spPr/>
      <dgm:t>
        <a:bodyPr/>
        <a:lstStyle/>
        <a:p>
          <a:endParaRPr lang="tr-TR"/>
        </a:p>
      </dgm:t>
    </dgm:pt>
    <dgm:pt modelId="{907A6EF1-8AF6-4121-8BC9-8D6158CFB9CE}" type="pres">
      <dgm:prSet presAssocID="{3724FD47-482D-4D96-B894-0013CF190F97}" presName="compNode" presStyleCnt="0"/>
      <dgm:spPr/>
    </dgm:pt>
    <dgm:pt modelId="{07C1E5EC-2D90-447B-8BA4-A3EBB430D2B5}" type="pres">
      <dgm:prSet presAssocID="{3724FD47-482D-4D96-B894-0013CF190F97}" presName="iconBgRect" presStyleLbl="bgShp" presStyleIdx="0" presStyleCnt="4"/>
      <dgm:spPr/>
    </dgm:pt>
    <dgm:pt modelId="{83C63B38-2F6E-428D-9883-94D868D8E014}" type="pres">
      <dgm:prSet presAssocID="{3724FD47-482D-4D96-B894-0013CF190F9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tr-TR"/>
        </a:p>
      </dgm:t>
      <dgm:extLst>
        <a:ext uri="{E40237B7-FDA0-4F09-8148-C483321AD2D9}">
          <dgm14:cNvPr xmlns:dgm14="http://schemas.microsoft.com/office/drawing/2010/diagram" id="0" name="" descr="Thumbs Up Sign"/>
        </a:ext>
      </dgm:extLst>
    </dgm:pt>
    <dgm:pt modelId="{FCD83DD8-1701-417F-A686-BBCC33C87087}" type="pres">
      <dgm:prSet presAssocID="{3724FD47-482D-4D96-B894-0013CF190F97}" presName="spaceRect" presStyleCnt="0"/>
      <dgm:spPr/>
    </dgm:pt>
    <dgm:pt modelId="{5A1F00B6-4353-41EF-B9A4-60A5E62873F7}" type="pres">
      <dgm:prSet presAssocID="{3724FD47-482D-4D96-B894-0013CF190F97}" presName="textRect" presStyleLbl="revTx" presStyleIdx="0" presStyleCnt="4">
        <dgm:presLayoutVars>
          <dgm:chMax val="1"/>
          <dgm:chPref val="1"/>
        </dgm:presLayoutVars>
      </dgm:prSet>
      <dgm:spPr/>
      <dgm:t>
        <a:bodyPr/>
        <a:lstStyle/>
        <a:p>
          <a:endParaRPr lang="tr-TR"/>
        </a:p>
      </dgm:t>
    </dgm:pt>
    <dgm:pt modelId="{5D491863-CF67-445E-BA0A-9A4B36517B94}" type="pres">
      <dgm:prSet presAssocID="{7CA4B6B4-7895-4A59-ACE0-CC630E12AE59}" presName="sibTrans" presStyleCnt="0"/>
      <dgm:spPr/>
    </dgm:pt>
    <dgm:pt modelId="{2CF6D013-0233-4AAA-9D9B-4565B3475DF0}" type="pres">
      <dgm:prSet presAssocID="{46327477-0477-4B64-A20A-5BDFD378EB75}" presName="compNode" presStyleCnt="0"/>
      <dgm:spPr/>
    </dgm:pt>
    <dgm:pt modelId="{EA34B888-EAB2-4D7D-B58D-CFB88384C9DA}" type="pres">
      <dgm:prSet presAssocID="{46327477-0477-4B64-A20A-5BDFD378EB75}" presName="iconBgRect" presStyleLbl="bgShp" presStyleIdx="1" presStyleCnt="4"/>
      <dgm:spPr/>
    </dgm:pt>
    <dgm:pt modelId="{ABF62CBB-203A-4850-A4F5-8AF133DA1552}" type="pres">
      <dgm:prSet presAssocID="{46327477-0477-4B64-A20A-5BDFD378EB7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tr-TR"/>
        </a:p>
      </dgm:t>
      <dgm:extLst>
        <a:ext uri="{E40237B7-FDA0-4F09-8148-C483321AD2D9}">
          <dgm14:cNvPr xmlns:dgm14="http://schemas.microsoft.com/office/drawing/2010/diagram" id="0" name="" descr="Presentation with Checklist"/>
        </a:ext>
      </dgm:extLst>
    </dgm:pt>
    <dgm:pt modelId="{619D50E9-1A21-4045-BE9F-BD88738CB512}" type="pres">
      <dgm:prSet presAssocID="{46327477-0477-4B64-A20A-5BDFD378EB75}" presName="spaceRect" presStyleCnt="0"/>
      <dgm:spPr/>
    </dgm:pt>
    <dgm:pt modelId="{FB904304-0608-4A89-820D-478514EF6C6C}" type="pres">
      <dgm:prSet presAssocID="{46327477-0477-4B64-A20A-5BDFD378EB75}" presName="textRect" presStyleLbl="revTx" presStyleIdx="1" presStyleCnt="4">
        <dgm:presLayoutVars>
          <dgm:chMax val="1"/>
          <dgm:chPref val="1"/>
        </dgm:presLayoutVars>
      </dgm:prSet>
      <dgm:spPr/>
      <dgm:t>
        <a:bodyPr/>
        <a:lstStyle/>
        <a:p>
          <a:endParaRPr lang="tr-TR"/>
        </a:p>
      </dgm:t>
    </dgm:pt>
    <dgm:pt modelId="{B3EA1F39-ECE8-46F5-891F-B6A049F6E943}" type="pres">
      <dgm:prSet presAssocID="{45422A2F-EDA2-40D5-BCB3-6C0408E791BE}" presName="sibTrans" presStyleCnt="0"/>
      <dgm:spPr/>
    </dgm:pt>
    <dgm:pt modelId="{E3C368CB-7C08-4DB7-8395-88A3431D4963}" type="pres">
      <dgm:prSet presAssocID="{6B1F7057-C11D-485F-9448-74455A7155D4}" presName="compNode" presStyleCnt="0"/>
      <dgm:spPr/>
    </dgm:pt>
    <dgm:pt modelId="{96778C29-A541-40B5-88C7-930F1BCD4481}" type="pres">
      <dgm:prSet presAssocID="{6B1F7057-C11D-485F-9448-74455A7155D4}" presName="iconBgRect" presStyleLbl="bgShp" presStyleIdx="2" presStyleCnt="4"/>
      <dgm:spPr/>
    </dgm:pt>
    <dgm:pt modelId="{960FFF9D-7F97-4B41-B003-C27AC41C4ADB}" type="pres">
      <dgm:prSet presAssocID="{6B1F7057-C11D-485F-9448-74455A7155D4}"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tr-TR"/>
        </a:p>
      </dgm:t>
      <dgm:extLst>
        <a:ext uri="{E40237B7-FDA0-4F09-8148-C483321AD2D9}">
          <dgm14:cNvPr xmlns:dgm14="http://schemas.microsoft.com/office/drawing/2010/diagram" id="0" name="" descr="Bisiklet sürme"/>
        </a:ext>
      </dgm:extLst>
    </dgm:pt>
    <dgm:pt modelId="{FAA1EB4E-A673-4CDF-8586-40070E5221CD}" type="pres">
      <dgm:prSet presAssocID="{6B1F7057-C11D-485F-9448-74455A7155D4}" presName="spaceRect" presStyleCnt="0"/>
      <dgm:spPr/>
    </dgm:pt>
    <dgm:pt modelId="{609186BA-16DB-47A3-9528-067B5B77C03A}" type="pres">
      <dgm:prSet presAssocID="{6B1F7057-C11D-485F-9448-74455A7155D4}" presName="textRect" presStyleLbl="revTx" presStyleIdx="2" presStyleCnt="4">
        <dgm:presLayoutVars>
          <dgm:chMax val="1"/>
          <dgm:chPref val="1"/>
        </dgm:presLayoutVars>
      </dgm:prSet>
      <dgm:spPr/>
      <dgm:t>
        <a:bodyPr/>
        <a:lstStyle/>
        <a:p>
          <a:endParaRPr lang="tr-TR"/>
        </a:p>
      </dgm:t>
    </dgm:pt>
    <dgm:pt modelId="{C34E49C9-197F-4E73-B37B-855FA405411B}" type="pres">
      <dgm:prSet presAssocID="{52C03D5D-267C-46A2-899D-650E306861A1}" presName="sibTrans" presStyleCnt="0"/>
      <dgm:spPr/>
    </dgm:pt>
    <dgm:pt modelId="{047C3AA5-F5EA-432E-9908-9D47AC38103A}" type="pres">
      <dgm:prSet presAssocID="{1CB59814-D48D-493A-840E-C547E6076501}" presName="compNode" presStyleCnt="0"/>
      <dgm:spPr/>
    </dgm:pt>
    <dgm:pt modelId="{73567A85-F1C4-4742-8658-8002B940FFD0}" type="pres">
      <dgm:prSet presAssocID="{1CB59814-D48D-493A-840E-C547E6076501}" presName="iconBgRect" presStyleLbl="bgShp" presStyleIdx="3" presStyleCnt="4"/>
      <dgm:spPr/>
    </dgm:pt>
    <dgm:pt modelId="{3E13653A-68F2-47DA-862E-39EE95A55B2F}" type="pres">
      <dgm:prSet presAssocID="{1CB59814-D48D-493A-840E-C547E6076501}"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tr-TR"/>
        </a:p>
      </dgm:t>
      <dgm:extLst>
        <a:ext uri="{E40237B7-FDA0-4F09-8148-C483321AD2D9}">
          <dgm14:cNvPr xmlns:dgm14="http://schemas.microsoft.com/office/drawing/2010/diagram" id="0" name="" descr="Kitaplar"/>
        </a:ext>
      </dgm:extLst>
    </dgm:pt>
    <dgm:pt modelId="{D734BDD8-D96B-42D6-AAFE-0AFF41B07597}" type="pres">
      <dgm:prSet presAssocID="{1CB59814-D48D-493A-840E-C547E6076501}" presName="spaceRect" presStyleCnt="0"/>
      <dgm:spPr/>
    </dgm:pt>
    <dgm:pt modelId="{9705BDAF-67CB-4953-BD47-580821E5E308}" type="pres">
      <dgm:prSet presAssocID="{1CB59814-D48D-493A-840E-C547E6076501}" presName="textRect" presStyleLbl="revTx" presStyleIdx="3" presStyleCnt="4">
        <dgm:presLayoutVars>
          <dgm:chMax val="1"/>
          <dgm:chPref val="1"/>
        </dgm:presLayoutVars>
      </dgm:prSet>
      <dgm:spPr/>
      <dgm:t>
        <a:bodyPr/>
        <a:lstStyle/>
        <a:p>
          <a:endParaRPr lang="tr-TR"/>
        </a:p>
      </dgm:t>
    </dgm:pt>
  </dgm:ptLst>
  <dgm:cxnLst>
    <dgm:cxn modelId="{DDC52192-F3A7-4AEC-AFE7-33D3E83DB813}" srcId="{FF6BFDA9-FE3B-4E01-AD29-E126D68F5368}" destId="{46327477-0477-4B64-A20A-5BDFD378EB75}" srcOrd="1" destOrd="0" parTransId="{03016347-A0BC-44A2-9F44-A7C68E628CFF}" sibTransId="{45422A2F-EDA2-40D5-BCB3-6C0408E791BE}"/>
    <dgm:cxn modelId="{8AB4D65F-23BA-47DB-A9F4-B64EAFEB55FA}" type="presOf" srcId="{1CB59814-D48D-493A-840E-C547E6076501}" destId="{9705BDAF-67CB-4953-BD47-580821E5E308}" srcOrd="0" destOrd="0" presId="urn:microsoft.com/office/officeart/2018/5/layout/IconCircleLabelList"/>
    <dgm:cxn modelId="{4EF5DEF4-C342-4E00-9EB6-9FA06B3729AA}" type="presOf" srcId="{3724FD47-482D-4D96-B894-0013CF190F97}" destId="{5A1F00B6-4353-41EF-B9A4-60A5E62873F7}" srcOrd="0" destOrd="0" presId="urn:microsoft.com/office/officeart/2018/5/layout/IconCircleLabelList"/>
    <dgm:cxn modelId="{D8E941DF-AEC3-40FC-B339-53AAB94ADD47}" type="presOf" srcId="{6B1F7057-C11D-485F-9448-74455A7155D4}" destId="{609186BA-16DB-47A3-9528-067B5B77C03A}" srcOrd="0" destOrd="0" presId="urn:microsoft.com/office/officeart/2018/5/layout/IconCircleLabelList"/>
    <dgm:cxn modelId="{86050086-3FD2-458D-920D-EEBB02A5C8B7}" type="presOf" srcId="{FF6BFDA9-FE3B-4E01-AD29-E126D68F5368}" destId="{DDEEBA93-8D0C-40DD-8033-D48DB01A842D}" srcOrd="0" destOrd="0" presId="urn:microsoft.com/office/officeart/2018/5/layout/IconCircleLabelList"/>
    <dgm:cxn modelId="{29576175-036E-49CF-A17B-FB35AF354556}" srcId="{FF6BFDA9-FE3B-4E01-AD29-E126D68F5368}" destId="{3724FD47-482D-4D96-B894-0013CF190F97}" srcOrd="0" destOrd="0" parTransId="{7BB55935-1D1B-4D3B-9206-DC3E3DB92D12}" sibTransId="{7CA4B6B4-7895-4A59-ACE0-CC630E12AE59}"/>
    <dgm:cxn modelId="{8314A903-6EC0-43F9-A83A-D2611E207CB0}" type="presOf" srcId="{46327477-0477-4B64-A20A-5BDFD378EB75}" destId="{FB904304-0608-4A89-820D-478514EF6C6C}" srcOrd="0" destOrd="0" presId="urn:microsoft.com/office/officeart/2018/5/layout/IconCircleLabelList"/>
    <dgm:cxn modelId="{7F992076-6532-4083-AB2D-8D76A17041C9}" srcId="{FF6BFDA9-FE3B-4E01-AD29-E126D68F5368}" destId="{1CB59814-D48D-493A-840E-C547E6076501}" srcOrd="3" destOrd="0" parTransId="{C52BAF41-5DF3-4A87-996C-2B5339DE130F}" sibTransId="{EE1C1645-73AC-4324-9B0F-2958ECEA8420}"/>
    <dgm:cxn modelId="{7EFFEF79-4605-4DDC-806A-3AEC31DF7DFF}" srcId="{FF6BFDA9-FE3B-4E01-AD29-E126D68F5368}" destId="{6B1F7057-C11D-485F-9448-74455A7155D4}" srcOrd="2" destOrd="0" parTransId="{46DA114F-F849-4383-BD09-6D60A203E9A0}" sibTransId="{52C03D5D-267C-46A2-899D-650E306861A1}"/>
    <dgm:cxn modelId="{AEA3B294-3FE6-4D13-AC32-988E02150126}" type="presParOf" srcId="{DDEEBA93-8D0C-40DD-8033-D48DB01A842D}" destId="{907A6EF1-8AF6-4121-8BC9-8D6158CFB9CE}" srcOrd="0" destOrd="0" presId="urn:microsoft.com/office/officeart/2018/5/layout/IconCircleLabelList"/>
    <dgm:cxn modelId="{0F511BEB-9CA8-4D6A-B49B-D33BD7FA0BC7}" type="presParOf" srcId="{907A6EF1-8AF6-4121-8BC9-8D6158CFB9CE}" destId="{07C1E5EC-2D90-447B-8BA4-A3EBB430D2B5}" srcOrd="0" destOrd="0" presId="urn:microsoft.com/office/officeart/2018/5/layout/IconCircleLabelList"/>
    <dgm:cxn modelId="{3E37207A-299D-4B9A-8320-000214B6801F}" type="presParOf" srcId="{907A6EF1-8AF6-4121-8BC9-8D6158CFB9CE}" destId="{83C63B38-2F6E-428D-9883-94D868D8E014}" srcOrd="1" destOrd="0" presId="urn:microsoft.com/office/officeart/2018/5/layout/IconCircleLabelList"/>
    <dgm:cxn modelId="{E7EE60D6-9C19-49A2-8399-D9C9445A99B4}" type="presParOf" srcId="{907A6EF1-8AF6-4121-8BC9-8D6158CFB9CE}" destId="{FCD83DD8-1701-417F-A686-BBCC33C87087}" srcOrd="2" destOrd="0" presId="urn:microsoft.com/office/officeart/2018/5/layout/IconCircleLabelList"/>
    <dgm:cxn modelId="{229CEE14-F917-4F39-91D8-05A0B0E7ED40}" type="presParOf" srcId="{907A6EF1-8AF6-4121-8BC9-8D6158CFB9CE}" destId="{5A1F00B6-4353-41EF-B9A4-60A5E62873F7}" srcOrd="3" destOrd="0" presId="urn:microsoft.com/office/officeart/2018/5/layout/IconCircleLabelList"/>
    <dgm:cxn modelId="{DE6B864F-0658-4C21-B4D8-D4271CACA0E2}" type="presParOf" srcId="{DDEEBA93-8D0C-40DD-8033-D48DB01A842D}" destId="{5D491863-CF67-445E-BA0A-9A4B36517B94}" srcOrd="1" destOrd="0" presId="urn:microsoft.com/office/officeart/2018/5/layout/IconCircleLabelList"/>
    <dgm:cxn modelId="{4F20A699-A002-4932-AD09-3214F3B2CE97}" type="presParOf" srcId="{DDEEBA93-8D0C-40DD-8033-D48DB01A842D}" destId="{2CF6D013-0233-4AAA-9D9B-4565B3475DF0}" srcOrd="2" destOrd="0" presId="urn:microsoft.com/office/officeart/2018/5/layout/IconCircleLabelList"/>
    <dgm:cxn modelId="{F7AD6DE4-7B82-47EB-8FD2-AD3903023CDB}" type="presParOf" srcId="{2CF6D013-0233-4AAA-9D9B-4565B3475DF0}" destId="{EA34B888-EAB2-4D7D-B58D-CFB88384C9DA}" srcOrd="0" destOrd="0" presId="urn:microsoft.com/office/officeart/2018/5/layout/IconCircleLabelList"/>
    <dgm:cxn modelId="{30D7BA89-0411-431E-83F2-7E1EBB57EFF7}" type="presParOf" srcId="{2CF6D013-0233-4AAA-9D9B-4565B3475DF0}" destId="{ABF62CBB-203A-4850-A4F5-8AF133DA1552}" srcOrd="1" destOrd="0" presId="urn:microsoft.com/office/officeart/2018/5/layout/IconCircleLabelList"/>
    <dgm:cxn modelId="{DB223D0C-E433-4C95-9000-AD8B96EE8207}" type="presParOf" srcId="{2CF6D013-0233-4AAA-9D9B-4565B3475DF0}" destId="{619D50E9-1A21-4045-BE9F-BD88738CB512}" srcOrd="2" destOrd="0" presId="urn:microsoft.com/office/officeart/2018/5/layout/IconCircleLabelList"/>
    <dgm:cxn modelId="{AF2D1ED3-FF99-485F-9921-724060EDBBF0}" type="presParOf" srcId="{2CF6D013-0233-4AAA-9D9B-4565B3475DF0}" destId="{FB904304-0608-4A89-820D-478514EF6C6C}" srcOrd="3" destOrd="0" presId="urn:microsoft.com/office/officeart/2018/5/layout/IconCircleLabelList"/>
    <dgm:cxn modelId="{0D9A7CE7-D6D2-4D21-A1CD-9C34F9D88384}" type="presParOf" srcId="{DDEEBA93-8D0C-40DD-8033-D48DB01A842D}" destId="{B3EA1F39-ECE8-46F5-891F-B6A049F6E943}" srcOrd="3" destOrd="0" presId="urn:microsoft.com/office/officeart/2018/5/layout/IconCircleLabelList"/>
    <dgm:cxn modelId="{CB1CC66F-3C38-4B15-8B40-130F128E5DE3}" type="presParOf" srcId="{DDEEBA93-8D0C-40DD-8033-D48DB01A842D}" destId="{E3C368CB-7C08-4DB7-8395-88A3431D4963}" srcOrd="4" destOrd="0" presId="urn:microsoft.com/office/officeart/2018/5/layout/IconCircleLabelList"/>
    <dgm:cxn modelId="{7CB0FD58-7191-4A1F-8C40-BD11B319CEA5}" type="presParOf" srcId="{E3C368CB-7C08-4DB7-8395-88A3431D4963}" destId="{96778C29-A541-40B5-88C7-930F1BCD4481}" srcOrd="0" destOrd="0" presId="urn:microsoft.com/office/officeart/2018/5/layout/IconCircleLabelList"/>
    <dgm:cxn modelId="{39DF925E-8E58-4DD3-8660-C3B7EA455E14}" type="presParOf" srcId="{E3C368CB-7C08-4DB7-8395-88A3431D4963}" destId="{960FFF9D-7F97-4B41-B003-C27AC41C4ADB}" srcOrd="1" destOrd="0" presId="urn:microsoft.com/office/officeart/2018/5/layout/IconCircleLabelList"/>
    <dgm:cxn modelId="{977CCBDD-6E7C-4C63-8B04-F02EB692F019}" type="presParOf" srcId="{E3C368CB-7C08-4DB7-8395-88A3431D4963}" destId="{FAA1EB4E-A673-4CDF-8586-40070E5221CD}" srcOrd="2" destOrd="0" presId="urn:microsoft.com/office/officeart/2018/5/layout/IconCircleLabelList"/>
    <dgm:cxn modelId="{E3E9B750-B4CB-45B0-B545-140C8F40ECA4}" type="presParOf" srcId="{E3C368CB-7C08-4DB7-8395-88A3431D4963}" destId="{609186BA-16DB-47A3-9528-067B5B77C03A}" srcOrd="3" destOrd="0" presId="urn:microsoft.com/office/officeart/2018/5/layout/IconCircleLabelList"/>
    <dgm:cxn modelId="{527CB417-FE6E-4DF1-B799-DB817CD522AC}" type="presParOf" srcId="{DDEEBA93-8D0C-40DD-8033-D48DB01A842D}" destId="{C34E49C9-197F-4E73-B37B-855FA405411B}" srcOrd="5" destOrd="0" presId="urn:microsoft.com/office/officeart/2018/5/layout/IconCircleLabelList"/>
    <dgm:cxn modelId="{6A350DFF-4C2F-4CCA-A2F8-6CE3CAC5184F}" type="presParOf" srcId="{DDEEBA93-8D0C-40DD-8033-D48DB01A842D}" destId="{047C3AA5-F5EA-432E-9908-9D47AC38103A}" srcOrd="6" destOrd="0" presId="urn:microsoft.com/office/officeart/2018/5/layout/IconCircleLabelList"/>
    <dgm:cxn modelId="{0BF62F1F-08FB-4B86-9BE2-CB0D3913E7D5}" type="presParOf" srcId="{047C3AA5-F5EA-432E-9908-9D47AC38103A}" destId="{73567A85-F1C4-4742-8658-8002B940FFD0}" srcOrd="0" destOrd="0" presId="urn:microsoft.com/office/officeart/2018/5/layout/IconCircleLabelList"/>
    <dgm:cxn modelId="{464D4CD4-F49C-4C02-9C80-49C777AA0699}" type="presParOf" srcId="{047C3AA5-F5EA-432E-9908-9D47AC38103A}" destId="{3E13653A-68F2-47DA-862E-39EE95A55B2F}" srcOrd="1" destOrd="0" presId="urn:microsoft.com/office/officeart/2018/5/layout/IconCircleLabelList"/>
    <dgm:cxn modelId="{D2FAC5B6-3B80-4241-8DAA-4F1A5005BD11}" type="presParOf" srcId="{047C3AA5-F5EA-432E-9908-9D47AC38103A}" destId="{D734BDD8-D96B-42D6-AAFE-0AFF41B07597}" srcOrd="2" destOrd="0" presId="urn:microsoft.com/office/officeart/2018/5/layout/IconCircleLabelList"/>
    <dgm:cxn modelId="{6C5FDA84-F505-4F7E-876B-C82030DB7767}" type="presParOf" srcId="{047C3AA5-F5EA-432E-9908-9D47AC38103A}" destId="{9705BDAF-67CB-4953-BD47-580821E5E30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5766E1-DA9D-4A04-A9B3-E70E34B7C365}">
      <dsp:nvSpPr>
        <dsp:cNvPr id="0" name=""/>
        <dsp:cNvSpPr/>
      </dsp:nvSpPr>
      <dsp:spPr>
        <a:xfrm>
          <a:off x="607" y="279341"/>
          <a:ext cx="2369696" cy="1421817"/>
        </a:xfrm>
        <a:prstGeom prst="rect">
          <a:avLst/>
        </a:prstGeom>
        <a:solidFill>
          <a:schemeClr val="bg1"/>
        </a:solidFill>
        <a:ln w="34925" cap="rnd" cmpd="sng" algn="ctr">
          <a:solidFill>
            <a:srgbClr val="FFC000"/>
          </a:solidFill>
          <a:prstDash val="solid"/>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dirty="0">
              <a:solidFill>
                <a:schemeClr val="tx1"/>
              </a:solidFill>
            </a:rPr>
            <a:t>Öğretmenlerin, okul liderlerinin ve diğer okul personelinin mesleki gelişimini destekleyerek</a:t>
          </a:r>
          <a:endParaRPr lang="en-US" sz="1700" kern="1200" dirty="0">
            <a:solidFill>
              <a:schemeClr val="tx1"/>
            </a:solidFill>
          </a:endParaRPr>
        </a:p>
      </dsp:txBody>
      <dsp:txXfrm>
        <a:off x="607" y="279341"/>
        <a:ext cx="2369696" cy="1421817"/>
      </dsp:txXfrm>
    </dsp:sp>
    <dsp:sp modelId="{24E2BB31-F660-4AA7-B2FD-51E6EBE95A00}">
      <dsp:nvSpPr>
        <dsp:cNvPr id="0" name=""/>
        <dsp:cNvSpPr/>
      </dsp:nvSpPr>
      <dsp:spPr>
        <a:xfrm>
          <a:off x="2607273" y="279341"/>
          <a:ext cx="2369696" cy="1421817"/>
        </a:xfrm>
        <a:prstGeom prst="rect">
          <a:avLst/>
        </a:prstGeom>
        <a:solidFill>
          <a:schemeClr val="bg1"/>
        </a:solidFill>
        <a:ln w="34925" cap="rnd" cmpd="sng" algn="ctr">
          <a:solidFill>
            <a:srgbClr val="FFC000"/>
          </a:solidFill>
          <a:prstDash val="solid"/>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solidFill>
                <a:schemeClr val="tx1"/>
              </a:solidFill>
            </a:rPr>
            <a:t>Yeni teknolojilerin ve yenilikçi öğretim yöntemlerinin kullanımını teşvik ederek</a:t>
          </a:r>
          <a:endParaRPr lang="en-US" sz="1700" kern="1200">
            <a:solidFill>
              <a:schemeClr val="tx1"/>
            </a:solidFill>
          </a:endParaRPr>
        </a:p>
      </dsp:txBody>
      <dsp:txXfrm>
        <a:off x="2607273" y="279341"/>
        <a:ext cx="2369696" cy="1421817"/>
      </dsp:txXfrm>
    </dsp:sp>
    <dsp:sp modelId="{4C195C93-2B24-4C50-B254-A7154F124376}">
      <dsp:nvSpPr>
        <dsp:cNvPr id="0" name=""/>
        <dsp:cNvSpPr/>
      </dsp:nvSpPr>
      <dsp:spPr>
        <a:xfrm>
          <a:off x="607" y="1938129"/>
          <a:ext cx="2369696" cy="1421817"/>
        </a:xfrm>
        <a:prstGeom prst="rect">
          <a:avLst/>
        </a:prstGeom>
        <a:solidFill>
          <a:schemeClr val="bg1"/>
        </a:solidFill>
        <a:ln w="34925" cap="rnd" cmpd="sng" algn="ctr">
          <a:solidFill>
            <a:srgbClr val="FFC000"/>
          </a:solidFill>
          <a:prstDash val="solid"/>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solidFill>
                <a:schemeClr val="tx1"/>
              </a:solidFill>
            </a:rPr>
            <a:t>Okullarda dil öğrenimini ve dil çeşitliliğini geliştirerek</a:t>
          </a:r>
          <a:endParaRPr lang="en-US" sz="1700" kern="1200">
            <a:solidFill>
              <a:schemeClr val="tx1"/>
            </a:solidFill>
          </a:endParaRPr>
        </a:p>
      </dsp:txBody>
      <dsp:txXfrm>
        <a:off x="607" y="1938129"/>
        <a:ext cx="2369696" cy="1421817"/>
      </dsp:txXfrm>
    </dsp:sp>
    <dsp:sp modelId="{2CC51F30-2E2B-4829-AACB-71F4692B0D8E}">
      <dsp:nvSpPr>
        <dsp:cNvPr id="0" name=""/>
        <dsp:cNvSpPr/>
      </dsp:nvSpPr>
      <dsp:spPr>
        <a:xfrm>
          <a:off x="2607273" y="1938129"/>
          <a:ext cx="2369696" cy="1421817"/>
        </a:xfrm>
        <a:prstGeom prst="rect">
          <a:avLst/>
        </a:prstGeom>
        <a:solidFill>
          <a:schemeClr val="bg1"/>
        </a:solidFill>
        <a:ln w="34925" cap="rnd" cmpd="sng" algn="ctr">
          <a:solidFill>
            <a:srgbClr val="FFC000"/>
          </a:solidFill>
          <a:prstDash val="solid"/>
          <a:roun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tr-TR" sz="1700" kern="1200">
              <a:solidFill>
                <a:schemeClr val="tx1"/>
              </a:solidFill>
            </a:rPr>
            <a:t>Öğretim ve okul gelişiminde en iyi uygulamaların paylaşımını ve transferini destekleyerek</a:t>
          </a:r>
          <a:endParaRPr lang="en-US" sz="1700" kern="1200">
            <a:solidFill>
              <a:schemeClr val="tx1"/>
            </a:solidFill>
          </a:endParaRPr>
        </a:p>
      </dsp:txBody>
      <dsp:txXfrm>
        <a:off x="2607273" y="1938129"/>
        <a:ext cx="2369696" cy="1421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2349-4A3B-47CA-9DD2-B00CD985909F}">
      <dsp:nvSpPr>
        <dsp:cNvPr id="0" name=""/>
        <dsp:cNvSpPr/>
      </dsp:nvSpPr>
      <dsp:spPr>
        <a:xfrm>
          <a:off x="628" y="1003377"/>
          <a:ext cx="2204471" cy="13998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7961B60-BD1B-499D-9728-3C74CBF98734}">
      <dsp:nvSpPr>
        <dsp:cNvPr id="0" name=""/>
        <dsp:cNvSpPr/>
      </dsp:nvSpPr>
      <dsp:spPr>
        <a:xfrm>
          <a:off x="245569" y="1236071"/>
          <a:ext cx="2204471" cy="139983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b="0" kern="1200" dirty="0">
              <a:latin typeface="Calibri Light" panose="020F0302020204030204"/>
            </a:rPr>
            <a:t>Öğrenci ve Personel Hareketliliği için Kısa Dönemli Projeler</a:t>
          </a:r>
        </a:p>
      </dsp:txBody>
      <dsp:txXfrm>
        <a:off x="286569" y="1277071"/>
        <a:ext cx="2122471" cy="1317839"/>
      </dsp:txXfrm>
    </dsp:sp>
    <dsp:sp modelId="{3FE09476-97B5-4599-B847-7DE5FE8E75E9}">
      <dsp:nvSpPr>
        <dsp:cNvPr id="0" name=""/>
        <dsp:cNvSpPr/>
      </dsp:nvSpPr>
      <dsp:spPr>
        <a:xfrm>
          <a:off x="2694982" y="1003377"/>
          <a:ext cx="2204471" cy="139983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F6507576-4ACD-41FE-8054-E2CF677FC7E7}">
      <dsp:nvSpPr>
        <dsp:cNvPr id="0" name=""/>
        <dsp:cNvSpPr/>
      </dsp:nvSpPr>
      <dsp:spPr>
        <a:xfrm>
          <a:off x="2939923" y="1236071"/>
          <a:ext cx="2204471" cy="139983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tr-TR" sz="1900" b="0" kern="1200" dirty="0"/>
            <a:t>Öğrenci ve </a:t>
          </a:r>
          <a:r>
            <a:rPr lang="tr-TR" sz="1900" b="0" kern="1200" dirty="0">
              <a:latin typeface="Calibri Light" panose="020F0302020204030204"/>
            </a:rPr>
            <a:t>Personel</a:t>
          </a:r>
          <a:r>
            <a:rPr lang="tr-TR" sz="1900" b="0" kern="1200" dirty="0"/>
            <a:t> </a:t>
          </a:r>
          <a:r>
            <a:rPr lang="tr-TR" sz="1900" b="0" kern="1200" dirty="0">
              <a:latin typeface="Calibri Light" panose="020F0302020204030204"/>
            </a:rPr>
            <a:t>Hareketliliği</a:t>
          </a:r>
          <a:r>
            <a:rPr lang="tr-TR" sz="1900" b="0" kern="1200" dirty="0"/>
            <a:t> için </a:t>
          </a:r>
          <a:r>
            <a:rPr lang="tr-TR" sz="1900" b="0" kern="1200" dirty="0">
              <a:latin typeface="Calibri Light" panose="020F0302020204030204"/>
            </a:rPr>
            <a:t>Akredite</a:t>
          </a:r>
          <a:r>
            <a:rPr lang="tr-TR" sz="1900" b="0" kern="1200" dirty="0"/>
            <a:t> edilmiş </a:t>
          </a:r>
          <a:r>
            <a:rPr lang="tr-TR" sz="1900" b="0" kern="1200" dirty="0">
              <a:latin typeface="Calibri Light" panose="020F0302020204030204"/>
            </a:rPr>
            <a:t>Projeler</a:t>
          </a:r>
          <a:endParaRPr lang="tr-TR" sz="1900" b="0" kern="1200" dirty="0"/>
        </a:p>
      </dsp:txBody>
      <dsp:txXfrm>
        <a:off x="2980923" y="1277071"/>
        <a:ext cx="2122471" cy="1317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688B6A-7A6B-4CE5-9546-693257555B35}">
      <dsp:nvSpPr>
        <dsp:cNvPr id="0" name=""/>
        <dsp:cNvSpPr/>
      </dsp:nvSpPr>
      <dsp:spPr>
        <a:xfrm>
          <a:off x="0" y="0"/>
          <a:ext cx="56900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4B17238F-D51B-4B4C-8C42-DA9F2DEBC93E}">
      <dsp:nvSpPr>
        <dsp:cNvPr id="0" name=""/>
        <dsp:cNvSpPr/>
      </dsp:nvSpPr>
      <dsp:spPr>
        <a:xfrm>
          <a:off x="0" y="0"/>
          <a:ext cx="5690043" cy="11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kern="1200" dirty="0"/>
            <a:t>Başvuru sahibi kuruluşlara 6 ila 18 aylık bir süre boyunca çeşitli hareketlilik faaliyetleri düzenleme fırsatı sağlar.</a:t>
          </a:r>
          <a:r>
            <a:rPr lang="en-US" sz="2200" kern="1200" dirty="0"/>
            <a:t> </a:t>
          </a:r>
        </a:p>
      </dsp:txBody>
      <dsp:txXfrm>
        <a:off x="0" y="0"/>
        <a:ext cx="5690043" cy="1138660"/>
      </dsp:txXfrm>
    </dsp:sp>
    <dsp:sp modelId="{3A19C497-0898-4BC9-A81D-0887848DC677}">
      <dsp:nvSpPr>
        <dsp:cNvPr id="0" name=""/>
        <dsp:cNvSpPr/>
      </dsp:nvSpPr>
      <dsp:spPr>
        <a:xfrm>
          <a:off x="0" y="1138660"/>
          <a:ext cx="5690043"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E47FD22-9D29-4902-8990-7CAAEDC074E5}">
      <dsp:nvSpPr>
        <dsp:cNvPr id="0" name=""/>
        <dsp:cNvSpPr/>
      </dsp:nvSpPr>
      <dsp:spPr>
        <a:xfrm>
          <a:off x="0" y="1138660"/>
          <a:ext cx="5690043" cy="1138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tr-TR" sz="2200" kern="1200"/>
            <a:t>Kısa vadeli projeler, Erasmus + 'ı ilk kez deneyen kuruluşlar için veya yalnızca sınırlı sayıda faaliyet organize etmek isteyenler için en iyi seçimdir.</a:t>
          </a:r>
          <a:endParaRPr lang="en-US" sz="2200" kern="1200"/>
        </a:p>
      </dsp:txBody>
      <dsp:txXfrm>
        <a:off x="0" y="1138660"/>
        <a:ext cx="5690043" cy="11386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5E168-13C4-4B7F-B241-67995E5CD3BE}">
      <dsp:nvSpPr>
        <dsp:cNvPr id="0" name=""/>
        <dsp:cNvSpPr/>
      </dsp:nvSpPr>
      <dsp:spPr>
        <a:xfrm>
          <a:off x="0" y="0"/>
          <a:ext cx="4977578"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06008-A493-447D-A442-2F2F4253573D}">
      <dsp:nvSpPr>
        <dsp:cNvPr id="0" name=""/>
        <dsp:cNvSpPr/>
      </dsp:nvSpPr>
      <dsp:spPr>
        <a:xfrm>
          <a:off x="0" y="0"/>
          <a:ext cx="4977578" cy="181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dirty="0"/>
            <a:t>Sadece okul eğitimi alanında </a:t>
          </a:r>
          <a:r>
            <a:rPr lang="tr-TR" sz="1900" kern="1200" dirty="0" err="1"/>
            <a:t>Erasmus</a:t>
          </a:r>
          <a:r>
            <a:rPr lang="tr-TR" sz="1900" kern="1200" dirty="0"/>
            <a:t> akreditasyonuna sahip kuruluşlara </a:t>
          </a:r>
          <a:r>
            <a:rPr lang="tr-TR" sz="1900" kern="1200" dirty="0" err="1"/>
            <a:t>açıktır.Bu</a:t>
          </a:r>
          <a:r>
            <a:rPr lang="tr-TR" sz="1900" kern="1200" dirty="0"/>
            <a:t> özel fon , akredite kuruluşların </a:t>
          </a:r>
          <a:r>
            <a:rPr lang="tr-TR" sz="1900" kern="1200" dirty="0" err="1"/>
            <a:t>Erasmus</a:t>
          </a:r>
          <a:r>
            <a:rPr lang="tr-TR" sz="1900" kern="1200" dirty="0"/>
            <a:t> Planlarının aşamalı olarak uygulanmasına katkıda bulunan hareketlilik faaliyetleri için düzenli olarak finansman almalarını sağlar</a:t>
          </a:r>
          <a:endParaRPr lang="en-US" sz="1900" kern="1200" dirty="0"/>
        </a:p>
      </dsp:txBody>
      <dsp:txXfrm>
        <a:off x="0" y="0"/>
        <a:ext cx="4977578" cy="1819644"/>
      </dsp:txXfrm>
    </dsp:sp>
    <dsp:sp modelId="{EE583259-FE43-4183-827A-06D0116D5862}">
      <dsp:nvSpPr>
        <dsp:cNvPr id="0" name=""/>
        <dsp:cNvSpPr/>
      </dsp:nvSpPr>
      <dsp:spPr>
        <a:xfrm>
          <a:off x="0" y="1819644"/>
          <a:ext cx="4977578"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2EA1CF-C16B-4211-B632-11DB66D55676}">
      <dsp:nvSpPr>
        <dsp:cNvPr id="0" name=""/>
        <dsp:cNvSpPr/>
      </dsp:nvSpPr>
      <dsp:spPr>
        <a:xfrm>
          <a:off x="0" y="1819644"/>
          <a:ext cx="4977578" cy="18196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tr-TR" sz="1900" kern="1200"/>
            <a:t>Erasmus akreditasyonları, düzenli olarak hareketlilik faaliyetleri düzenlemek isteyen tüm kuruluşlara açıktır. Programda daha önceki deneyim olması  gerekli değildir. </a:t>
          </a:r>
          <a:endParaRPr lang="en-US" sz="1900" kern="1200"/>
        </a:p>
      </dsp:txBody>
      <dsp:txXfrm>
        <a:off x="0" y="1819644"/>
        <a:ext cx="4977578" cy="18196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3593D-31E0-4538-9D48-4E9FFBF1958A}">
      <dsp:nvSpPr>
        <dsp:cNvPr id="0" name=""/>
        <dsp:cNvSpPr/>
      </dsp:nvSpPr>
      <dsp:spPr>
        <a:xfrm>
          <a:off x="821" y="182441"/>
          <a:ext cx="3327201" cy="3992641"/>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lvl="0" algn="l" defTabSz="844550">
            <a:lnSpc>
              <a:spcPct val="90000"/>
            </a:lnSpc>
            <a:spcBef>
              <a:spcPct val="0"/>
            </a:spcBef>
            <a:spcAft>
              <a:spcPct val="35000"/>
            </a:spcAft>
          </a:pPr>
          <a:r>
            <a:rPr lang="tr-TR" sz="1900" kern="1200"/>
            <a:t>Her dönem, bir kuruluş okul eğitimi alanında yalnızca bir kısa vadeli proje için başvurabilir.</a:t>
          </a:r>
          <a:endParaRPr lang="en-US" sz="1900" kern="1200"/>
        </a:p>
      </dsp:txBody>
      <dsp:txXfrm>
        <a:off x="821" y="1779497"/>
        <a:ext cx="3327201" cy="2395585"/>
      </dsp:txXfrm>
    </dsp:sp>
    <dsp:sp modelId="{335F1538-7DD6-4AB1-AAB9-5E02982AB74C}">
      <dsp:nvSpPr>
        <dsp:cNvPr id="0" name=""/>
        <dsp:cNvSpPr/>
      </dsp:nvSpPr>
      <dsp:spPr>
        <a:xfrm>
          <a:off x="821"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lvl="0" algn="l" defTabSz="2933700">
            <a:lnSpc>
              <a:spcPct val="90000"/>
            </a:lnSpc>
            <a:spcBef>
              <a:spcPct val="0"/>
            </a:spcBef>
            <a:spcAft>
              <a:spcPct val="35000"/>
            </a:spcAft>
          </a:pPr>
          <a:r>
            <a:rPr lang="en-US" sz="6600" kern="1200"/>
            <a:t>01</a:t>
          </a:r>
        </a:p>
      </dsp:txBody>
      <dsp:txXfrm>
        <a:off x="821" y="182441"/>
        <a:ext cx="3327201" cy="1597056"/>
      </dsp:txXfrm>
    </dsp:sp>
    <dsp:sp modelId="{FA62F934-8F93-4762-AC8A-5AC6C62C1F53}">
      <dsp:nvSpPr>
        <dsp:cNvPr id="0" name=""/>
        <dsp:cNvSpPr/>
      </dsp:nvSpPr>
      <dsp:spPr>
        <a:xfrm>
          <a:off x="3594199" y="182441"/>
          <a:ext cx="3327201" cy="3992641"/>
        </a:xfrm>
        <a:prstGeom prst="rect">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lvl="0" algn="l" defTabSz="844550">
            <a:lnSpc>
              <a:spcPct val="90000"/>
            </a:lnSpc>
            <a:spcBef>
              <a:spcPct val="0"/>
            </a:spcBef>
            <a:spcAft>
              <a:spcPct val="35000"/>
            </a:spcAft>
          </a:pPr>
          <a:r>
            <a:rPr lang="tr-TR" sz="1900" kern="1200"/>
            <a:t>İlk dönemde kısa vadeli bir proje için hibe alan kuruluşlar, aynı teklif çağrısının ikinci dönemi için başvuramazlar.</a:t>
          </a:r>
          <a:endParaRPr lang="en-US" sz="1900" kern="1200"/>
        </a:p>
      </dsp:txBody>
      <dsp:txXfrm>
        <a:off x="3594199" y="1779497"/>
        <a:ext cx="3327201" cy="2395585"/>
      </dsp:txXfrm>
    </dsp:sp>
    <dsp:sp modelId="{815C4D7D-80BD-4B95-89EC-CE84BBC6573E}">
      <dsp:nvSpPr>
        <dsp:cNvPr id="0" name=""/>
        <dsp:cNvSpPr/>
      </dsp:nvSpPr>
      <dsp:spPr>
        <a:xfrm>
          <a:off x="3594199"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lvl="0" algn="l" defTabSz="2933700">
            <a:lnSpc>
              <a:spcPct val="90000"/>
            </a:lnSpc>
            <a:spcBef>
              <a:spcPct val="0"/>
            </a:spcBef>
            <a:spcAft>
              <a:spcPct val="35000"/>
            </a:spcAft>
          </a:pPr>
          <a:r>
            <a:rPr lang="en-US" sz="6600" kern="1200"/>
            <a:t>02</a:t>
          </a:r>
        </a:p>
      </dsp:txBody>
      <dsp:txXfrm>
        <a:off x="3594199" y="182441"/>
        <a:ext cx="3327201" cy="1597056"/>
      </dsp:txXfrm>
    </dsp:sp>
    <dsp:sp modelId="{1050214D-25B1-4A1B-A902-222B2F26DF88}">
      <dsp:nvSpPr>
        <dsp:cNvPr id="0" name=""/>
        <dsp:cNvSpPr/>
      </dsp:nvSpPr>
      <dsp:spPr>
        <a:xfrm>
          <a:off x="7187576" y="182441"/>
          <a:ext cx="3327201" cy="3992641"/>
        </a:xfrm>
        <a:prstGeom prst="rect">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8654" tIns="0" rIns="328654" bIns="330200" numCol="1" spcCol="1270" anchor="t" anchorCtr="0">
          <a:noAutofit/>
        </a:bodyPr>
        <a:lstStyle/>
        <a:p>
          <a:pPr lvl="0" algn="l" defTabSz="844550">
            <a:lnSpc>
              <a:spcPct val="90000"/>
            </a:lnSpc>
            <a:spcBef>
              <a:spcPct val="0"/>
            </a:spcBef>
            <a:spcAft>
              <a:spcPct val="35000"/>
            </a:spcAft>
          </a:pPr>
          <a:r>
            <a:rPr lang="tr-TR" sz="1900" kern="1200"/>
            <a:t>Arka arkaya beş çağrı yılı içinde, kuruluşlar okul eğitiminde kısa vadeli projeler için en fazla üç hibe alabilirler. 2014-2020 döneminde alınan hibeler bu sınıra dahil değildir</a:t>
          </a:r>
          <a:endParaRPr lang="en-US" sz="1900" kern="1200"/>
        </a:p>
      </dsp:txBody>
      <dsp:txXfrm>
        <a:off x="7187576" y="1779497"/>
        <a:ext cx="3327201" cy="2395585"/>
      </dsp:txXfrm>
    </dsp:sp>
    <dsp:sp modelId="{9B9B8A15-5925-4805-AAAF-4332C56FC7E4}">
      <dsp:nvSpPr>
        <dsp:cNvPr id="0" name=""/>
        <dsp:cNvSpPr/>
      </dsp:nvSpPr>
      <dsp:spPr>
        <a:xfrm>
          <a:off x="7187576" y="182441"/>
          <a:ext cx="3327201" cy="159705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28654" tIns="165100" rIns="328654" bIns="165100" numCol="1" spcCol="1270" anchor="ctr" anchorCtr="0">
          <a:noAutofit/>
        </a:bodyPr>
        <a:lstStyle/>
        <a:p>
          <a:pPr lvl="0" algn="l" defTabSz="2933700">
            <a:lnSpc>
              <a:spcPct val="90000"/>
            </a:lnSpc>
            <a:spcBef>
              <a:spcPct val="0"/>
            </a:spcBef>
            <a:spcAft>
              <a:spcPct val="35000"/>
            </a:spcAft>
          </a:pPr>
          <a:r>
            <a:rPr lang="en-US" sz="6600" kern="1200"/>
            <a:t>03</a:t>
          </a:r>
        </a:p>
      </dsp:txBody>
      <dsp:txXfrm>
        <a:off x="7187576" y="182441"/>
        <a:ext cx="3327201" cy="15970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C1E5EC-2D90-447B-8BA4-A3EBB430D2B5}">
      <dsp:nvSpPr>
        <dsp:cNvPr id="0" name=""/>
        <dsp:cNvSpPr/>
      </dsp:nvSpPr>
      <dsp:spPr>
        <a:xfrm>
          <a:off x="969209" y="1078881"/>
          <a:ext cx="1263966" cy="126396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C63B38-2F6E-428D-9883-94D868D8E014}">
      <dsp:nvSpPr>
        <dsp:cNvPr id="0" name=""/>
        <dsp:cNvSpPr/>
      </dsp:nvSpPr>
      <dsp:spPr>
        <a:xfrm>
          <a:off x="1238579" y="1348251"/>
          <a:ext cx="725226" cy="725226"/>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A1F00B6-4353-41EF-B9A4-60A5E62873F7}">
      <dsp:nvSpPr>
        <dsp:cNvPr id="0" name=""/>
        <dsp:cNvSpPr/>
      </dsp:nvSpPr>
      <dsp:spPr>
        <a:xfrm>
          <a:off x="56515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Kısa vadeli bir proje başvurusu, hareketlilik faaliyetlerine en fazla 30 katılımcıyı içerebilir.</a:t>
          </a:r>
          <a:endParaRPr lang="en-US" sz="1100" kern="1200"/>
        </a:p>
      </dsp:txBody>
      <dsp:txXfrm>
        <a:off x="565154" y="2736542"/>
        <a:ext cx="2072076" cy="720000"/>
      </dsp:txXfrm>
    </dsp:sp>
    <dsp:sp modelId="{EA34B888-EAB2-4D7D-B58D-CFB88384C9DA}">
      <dsp:nvSpPr>
        <dsp:cNvPr id="0" name=""/>
        <dsp:cNvSpPr/>
      </dsp:nvSpPr>
      <dsp:spPr>
        <a:xfrm>
          <a:off x="3403899" y="1078881"/>
          <a:ext cx="1263966" cy="126396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F62CBB-203A-4850-A4F5-8AF133DA1552}">
      <dsp:nvSpPr>
        <dsp:cNvPr id="0" name=""/>
        <dsp:cNvSpPr/>
      </dsp:nvSpPr>
      <dsp:spPr>
        <a:xfrm>
          <a:off x="3673269" y="1348251"/>
          <a:ext cx="725226" cy="725226"/>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904304-0608-4A89-820D-478514EF6C6C}">
      <dsp:nvSpPr>
        <dsp:cNvPr id="0" name=""/>
        <dsp:cNvSpPr/>
      </dsp:nvSpPr>
      <dsp:spPr>
        <a:xfrm>
          <a:off x="299984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Hazırlık ziyaretleri ve refakatçilerin katılımı bu sınıra dahil edilmeyecektir.</a:t>
          </a:r>
          <a:endParaRPr lang="en-US" sz="1100" kern="1200"/>
        </a:p>
      </dsp:txBody>
      <dsp:txXfrm>
        <a:off x="2999844" y="2736542"/>
        <a:ext cx="2072076" cy="720000"/>
      </dsp:txXfrm>
    </dsp:sp>
    <dsp:sp modelId="{96778C29-A541-40B5-88C7-930F1BCD4481}">
      <dsp:nvSpPr>
        <dsp:cNvPr id="0" name=""/>
        <dsp:cNvSpPr/>
      </dsp:nvSpPr>
      <dsp:spPr>
        <a:xfrm>
          <a:off x="5838589" y="1078881"/>
          <a:ext cx="1263966" cy="126396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0FFF9D-7F97-4B41-B003-C27AC41C4ADB}">
      <dsp:nvSpPr>
        <dsp:cNvPr id="0" name=""/>
        <dsp:cNvSpPr/>
      </dsp:nvSpPr>
      <dsp:spPr>
        <a:xfrm>
          <a:off x="6107959" y="1348251"/>
          <a:ext cx="725226" cy="725226"/>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9186BA-16DB-47A3-9528-067B5B77C03A}">
      <dsp:nvSpPr>
        <dsp:cNvPr id="0" name=""/>
        <dsp:cNvSpPr/>
      </dsp:nvSpPr>
      <dsp:spPr>
        <a:xfrm>
          <a:off x="543453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Uygun faaliyetler</a:t>
          </a:r>
          <a:endParaRPr lang="en-US" sz="1100" kern="1200"/>
        </a:p>
      </dsp:txBody>
      <dsp:txXfrm>
        <a:off x="5434534" y="2736542"/>
        <a:ext cx="2072076" cy="720000"/>
      </dsp:txXfrm>
    </dsp:sp>
    <dsp:sp modelId="{73567A85-F1C4-4742-8658-8002B940FFD0}">
      <dsp:nvSpPr>
        <dsp:cNvPr id="0" name=""/>
        <dsp:cNvSpPr/>
      </dsp:nvSpPr>
      <dsp:spPr>
        <a:xfrm>
          <a:off x="8273279" y="1078881"/>
          <a:ext cx="1263966" cy="126396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13653A-68F2-47DA-862E-39EE95A55B2F}">
      <dsp:nvSpPr>
        <dsp:cNvPr id="0" name=""/>
        <dsp:cNvSpPr/>
      </dsp:nvSpPr>
      <dsp:spPr>
        <a:xfrm>
          <a:off x="8542649" y="1348251"/>
          <a:ext cx="725226" cy="725226"/>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05BDAF-67CB-4953-BD47-580821E5E308}">
      <dsp:nvSpPr>
        <dsp:cNvPr id="0" name=""/>
        <dsp:cNvSpPr/>
      </dsp:nvSpPr>
      <dsp:spPr>
        <a:xfrm>
          <a:off x="7869224" y="2736542"/>
          <a:ext cx="207207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100000"/>
            </a:lnSpc>
            <a:spcBef>
              <a:spcPct val="0"/>
            </a:spcBef>
            <a:spcAft>
              <a:spcPct val="35000"/>
            </a:spcAft>
            <a:defRPr cap="all"/>
          </a:pPr>
          <a:r>
            <a:rPr lang="tr-TR" sz="1100" kern="1200"/>
            <a:t>Rehberde ,Okul eğitimi kapsamında yer alan  her türlü faaliyet. </a:t>
          </a:r>
          <a:endParaRPr lang="en-US" sz="1100" kern="1200"/>
        </a:p>
      </dsp:txBody>
      <dsp:txXfrm>
        <a:off x="7869224" y="2736542"/>
        <a:ext cx="2072076"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49873-0FC7-4193-9EBB-F8CC5AAB0BF1}" type="datetimeFigureOut">
              <a:rPr lang="tr-TR" smtClean="0"/>
              <a:t>16.04.2021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90559-5FF1-4CBA-92CE-1FBC697D9B72}" type="slidenum">
              <a:rPr lang="tr-TR" smtClean="0"/>
              <a:t>‹#›</a:t>
            </a:fld>
            <a:endParaRPr lang="tr-TR"/>
          </a:p>
        </p:txBody>
      </p:sp>
    </p:spTree>
    <p:extLst>
      <p:ext uri="{BB962C8B-B14F-4D97-AF65-F5344CB8AC3E}">
        <p14:creationId xmlns:p14="http://schemas.microsoft.com/office/powerpoint/2010/main" val="1807342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1E90559-5FF1-4CBA-92CE-1FBC697D9B72}" type="slidenum">
              <a:rPr lang="tr-TR" smtClean="0"/>
              <a:t>36</a:t>
            </a:fld>
            <a:endParaRPr lang="tr-TR"/>
          </a:p>
        </p:txBody>
      </p:sp>
    </p:spTree>
    <p:extLst>
      <p:ext uri="{BB962C8B-B14F-4D97-AF65-F5344CB8AC3E}">
        <p14:creationId xmlns:p14="http://schemas.microsoft.com/office/powerpoint/2010/main" val="53756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F1E90559-5FF1-4CBA-92CE-1FBC697D9B72}" type="slidenum">
              <a:rPr lang="tr-TR" smtClean="0"/>
              <a:t>42</a:t>
            </a:fld>
            <a:endParaRPr lang="tr-TR"/>
          </a:p>
        </p:txBody>
      </p:sp>
    </p:spTree>
    <p:extLst>
      <p:ext uri="{BB962C8B-B14F-4D97-AF65-F5344CB8AC3E}">
        <p14:creationId xmlns:p14="http://schemas.microsoft.com/office/powerpoint/2010/main" val="3212675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A1E8C78B-5B7F-4FE3-A808-030CA30D18E0}" type="datetimeFigureOut">
              <a:rPr lang="tr-TR" smtClean="0"/>
              <a:t>16.04.2021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123658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1E8C78B-5B7F-4FE3-A808-030CA30D18E0}" type="datetimeFigureOut">
              <a:rPr lang="tr-TR" smtClean="0"/>
              <a:t>16.04.2021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377311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1E8C78B-5B7F-4FE3-A808-030CA30D18E0}" type="datetimeFigureOut">
              <a:rPr lang="tr-TR" smtClean="0"/>
              <a:t>16.04.2021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201865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1E8C78B-5B7F-4FE3-A808-030CA30D18E0}" type="datetimeFigureOut">
              <a:rPr lang="tr-TR" smtClean="0"/>
              <a:t>16.04.2021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2338884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A1E8C78B-5B7F-4FE3-A808-030CA30D18E0}" type="datetimeFigureOut">
              <a:rPr lang="tr-TR" smtClean="0"/>
              <a:t>16.04.2021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1901008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1E8C78B-5B7F-4FE3-A808-030CA30D18E0}" type="datetimeFigureOut">
              <a:rPr lang="tr-TR" smtClean="0"/>
              <a:t>16.04.2021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410215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1E8C78B-5B7F-4FE3-A808-030CA30D18E0}" type="datetimeFigureOut">
              <a:rPr lang="tr-TR" smtClean="0"/>
              <a:t>16.04.2021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818036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1E8C78B-5B7F-4FE3-A808-030CA30D18E0}" type="datetimeFigureOut">
              <a:rPr lang="tr-TR" smtClean="0"/>
              <a:t>16.04.2021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316226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1E8C78B-5B7F-4FE3-A808-030CA30D18E0}" type="datetimeFigureOut">
              <a:rPr lang="tr-TR" smtClean="0"/>
              <a:t>16.04.2021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1223198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1E8C78B-5B7F-4FE3-A808-030CA30D18E0}" type="datetimeFigureOut">
              <a:rPr lang="tr-TR" smtClean="0"/>
              <a:t>16.04.2021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41548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1E8C78B-5B7F-4FE3-A808-030CA30D18E0}" type="datetimeFigureOut">
              <a:rPr lang="tr-TR" smtClean="0"/>
              <a:t>16.04.2021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CCAEC79-7C30-45BA-A833-F0D0907D586F}" type="slidenum">
              <a:rPr lang="tr-TR" smtClean="0"/>
              <a:t>‹#›</a:t>
            </a:fld>
            <a:endParaRPr lang="tr-TR"/>
          </a:p>
        </p:txBody>
      </p:sp>
    </p:spTree>
    <p:extLst>
      <p:ext uri="{BB962C8B-B14F-4D97-AF65-F5344CB8AC3E}">
        <p14:creationId xmlns:p14="http://schemas.microsoft.com/office/powerpoint/2010/main" val="1199697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E8C78B-5B7F-4FE3-A808-030CA30D18E0}" type="datetimeFigureOut">
              <a:rPr lang="tr-TR" smtClean="0"/>
              <a:t>16.04.2021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AEC79-7C30-45BA-A833-F0D0907D586F}" type="slidenum">
              <a:rPr lang="tr-TR" smtClean="0"/>
              <a:t>‹#›</a:t>
            </a:fld>
            <a:endParaRPr lang="tr-TR"/>
          </a:p>
        </p:txBody>
      </p:sp>
    </p:spTree>
    <p:extLst>
      <p:ext uri="{BB962C8B-B14F-4D97-AF65-F5344CB8AC3E}">
        <p14:creationId xmlns:p14="http://schemas.microsoft.com/office/powerpoint/2010/main" val="59442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twinning.net/"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uni-med.net/fr/available-for-the-italian-universities-of-the-consortium-commo-two-mobilities-for-teaching-or-training-purpos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ec.europa.eu/programmes/erasmus-plus/resources/quality-standardscourse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2.svg"/></Relationships>
</file>

<file path=ppt/slides/_rels/slide3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diagramLayout" Target="../diagrams/layout6.xml"/><Relationship Id="rId7" Type="http://schemas.openxmlformats.org/officeDocument/2006/relationships/image" Target="../media/image3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image" Target="../media/image4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jpeg"/><Relationship Id="rId4" Type="http://schemas.openxmlformats.org/officeDocument/2006/relationships/image" Target="../media/image2.png"/><Relationship Id="rId9"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jpg"/><Relationship Id="rId9" Type="http://schemas.microsoft.com/office/2007/relationships/diagramDrawing" Target="../diagrams/drawing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0.jpeg"/><Relationship Id="rId7" Type="http://schemas.openxmlformats.org/officeDocument/2006/relationships/diagramColors" Target="../diagrams/colors4.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1ED8053C-AF28-403A-90F2-67A100EDECE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Resim 20" descr="metin, bina, kule içeren bir resim&#10;&#10;Açıklama otomatik olarak oluşturuldu">
            <a:extLst>
              <a:ext uri="{FF2B5EF4-FFF2-40B4-BE49-F238E27FC236}">
                <a16:creationId xmlns:a16="http://schemas.microsoft.com/office/drawing/2014/main" id="{1DF70B6A-1312-427A-A8E7-6B61312C0EE5}"/>
              </a:ext>
            </a:extLst>
          </p:cNvPr>
          <p:cNvPicPr>
            <a:picLocks noChangeAspect="1"/>
          </p:cNvPicPr>
          <p:nvPr/>
        </p:nvPicPr>
        <p:blipFill rotWithShape="1">
          <a:blip r:embed="rId2">
            <a:extLst>
              <a:ext uri="{28A0092B-C50C-407E-A947-70E740481C1C}">
                <a14:useLocalDpi xmlns:a14="http://schemas.microsoft.com/office/drawing/2010/main" val="0"/>
              </a:ext>
            </a:extLst>
          </a:blip>
          <a:srcRect t="23051" r="1" b="5480"/>
          <a:stretch/>
        </p:blipFill>
        <p:spPr>
          <a:xfrm>
            <a:off x="7027941" y="682738"/>
            <a:ext cx="4724353" cy="1519417"/>
          </a:xfrm>
          <a:prstGeom prst="rect">
            <a:avLst/>
          </a:prstGeom>
        </p:spPr>
      </p:pic>
      <p:sp>
        <p:nvSpPr>
          <p:cNvPr id="108" name="Freeform: Shape 107">
            <a:extLst>
              <a:ext uri="{FF2B5EF4-FFF2-40B4-BE49-F238E27FC236}">
                <a16:creationId xmlns:a16="http://schemas.microsoft.com/office/drawing/2014/main" id="{10BCDCE7-03A4-438B-9B4A-0F5E37C4C1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2677" y="456020"/>
            <a:ext cx="673728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Unvan 1"/>
          <p:cNvSpPr>
            <a:spLocks noGrp="1"/>
          </p:cNvSpPr>
          <p:nvPr>
            <p:ph type="ctrTitle"/>
          </p:nvPr>
        </p:nvSpPr>
        <p:spPr>
          <a:xfrm>
            <a:off x="5914103" y="2449553"/>
            <a:ext cx="6002831" cy="1748006"/>
          </a:xfrm>
        </p:spPr>
        <p:txBody>
          <a:bodyPr vert="horz" lIns="91440" tIns="45720" rIns="91440" bIns="45720" rtlCol="0" anchor="t">
            <a:normAutofit/>
          </a:bodyPr>
          <a:lstStyle/>
          <a:p>
            <a:pPr algn="r"/>
            <a:r>
              <a:rPr lang="en-US" sz="4000" dirty="0"/>
              <a:t>Erasmus+KA1 </a:t>
            </a:r>
            <a:r>
              <a:rPr lang="en-US" sz="4000" dirty="0" err="1"/>
              <a:t>Bireylerin</a:t>
            </a:r>
            <a:r>
              <a:rPr lang="en-US" sz="4000" dirty="0"/>
              <a:t> </a:t>
            </a:r>
            <a:r>
              <a:rPr lang="en-US" sz="4000" dirty="0" err="1"/>
              <a:t>Öğrenme</a:t>
            </a:r>
            <a:r>
              <a:rPr lang="en-US" sz="4000" dirty="0"/>
              <a:t> </a:t>
            </a:r>
            <a:r>
              <a:rPr lang="en-US" sz="4000" dirty="0" err="1"/>
              <a:t>Hareketliliği</a:t>
            </a:r>
            <a:endParaRPr lang="en-US" sz="4000" dirty="0"/>
          </a:p>
        </p:txBody>
      </p:sp>
      <p:sp>
        <p:nvSpPr>
          <p:cNvPr id="3" name="Alt Başlık 2"/>
          <p:cNvSpPr>
            <a:spLocks noGrp="1"/>
          </p:cNvSpPr>
          <p:nvPr>
            <p:ph type="subTitle" idx="1"/>
          </p:nvPr>
        </p:nvSpPr>
        <p:spPr>
          <a:xfrm>
            <a:off x="5692724" y="3593621"/>
            <a:ext cx="6251146" cy="873230"/>
          </a:xfrm>
        </p:spPr>
        <p:txBody>
          <a:bodyPr vert="horz" lIns="91440" tIns="45720" rIns="91440" bIns="45720" rtlCol="0" anchor="b">
            <a:normAutofit/>
          </a:bodyPr>
          <a:lstStyle/>
          <a:p>
            <a:pPr algn="r"/>
            <a:r>
              <a:rPr lang="en-US" dirty="0" err="1"/>
              <a:t>Okul</a:t>
            </a:r>
            <a:r>
              <a:rPr lang="en-US" dirty="0"/>
              <a:t> </a:t>
            </a:r>
            <a:r>
              <a:rPr lang="en-US" dirty="0" err="1"/>
              <a:t>Eğitimi</a:t>
            </a:r>
            <a:r>
              <a:rPr lang="en-US" dirty="0"/>
              <a:t> </a:t>
            </a:r>
            <a:r>
              <a:rPr lang="en-US" dirty="0" err="1"/>
              <a:t>Alanında</a:t>
            </a:r>
            <a:r>
              <a:rPr lang="en-US" dirty="0"/>
              <a:t> </a:t>
            </a:r>
            <a:r>
              <a:rPr lang="en-US" dirty="0" err="1"/>
              <a:t>Personel</a:t>
            </a:r>
            <a:r>
              <a:rPr lang="en-US" dirty="0"/>
              <a:t> </a:t>
            </a:r>
            <a:r>
              <a:rPr lang="en-US" dirty="0" err="1"/>
              <a:t>ve</a:t>
            </a:r>
            <a:r>
              <a:rPr lang="en-US" dirty="0"/>
              <a:t> </a:t>
            </a:r>
            <a:r>
              <a:rPr lang="en-US" dirty="0" err="1"/>
              <a:t>Öğrenci</a:t>
            </a:r>
            <a:r>
              <a:rPr lang="en-US" dirty="0"/>
              <a:t> </a:t>
            </a:r>
            <a:r>
              <a:rPr lang="en-US" dirty="0" err="1"/>
              <a:t>Hareketliliği</a:t>
            </a:r>
            <a:endParaRPr lang="en-US" dirty="0"/>
          </a:p>
        </p:txBody>
      </p:sp>
      <p:pic>
        <p:nvPicPr>
          <p:cNvPr id="42" name="Resim 41">
            <a:extLst>
              <a:ext uri="{FF2B5EF4-FFF2-40B4-BE49-F238E27FC236}">
                <a16:creationId xmlns:a16="http://schemas.microsoft.com/office/drawing/2014/main" id="{B3A44D20-62D6-43EA-8B32-ED6CCB45C7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4734" y="6191092"/>
            <a:ext cx="6606986" cy="482032"/>
          </a:xfrm>
          <a:prstGeom prst="rect">
            <a:avLst/>
          </a:prstGeom>
        </p:spPr>
      </p:pic>
      <p:sp>
        <p:nvSpPr>
          <p:cNvPr id="59" name="Alt Başlık 2">
            <a:extLst>
              <a:ext uri="{FF2B5EF4-FFF2-40B4-BE49-F238E27FC236}">
                <a16:creationId xmlns:a16="http://schemas.microsoft.com/office/drawing/2014/main" id="{BFEBD42D-DE7F-4F9A-B374-6072C10D4F88}"/>
              </a:ext>
            </a:extLst>
          </p:cNvPr>
          <p:cNvSpPr txBox="1">
            <a:spLocks/>
          </p:cNvSpPr>
          <p:nvPr/>
        </p:nvSpPr>
        <p:spPr>
          <a:xfrm>
            <a:off x="7027941" y="4281797"/>
            <a:ext cx="4892041" cy="607797"/>
          </a:xfrm>
          <a:prstGeom prst="rect">
            <a:avLst/>
          </a:prstGeom>
        </p:spPr>
        <p:txBody>
          <a:bodyPr vert="horz" lIns="91440" tIns="45720" rIns="91440" bIns="45720" rtlCol="0" anchor="b">
            <a:normAutofit/>
          </a:bodyPr>
          <a:lstStyle>
            <a:lvl1pPr indent="0" algn="r">
              <a:lnSpc>
                <a:spcPct val="90000"/>
              </a:lnSpc>
              <a:spcBef>
                <a:spcPts val="1000"/>
              </a:spcBef>
              <a:buFont typeface="Arial" panose="020B0604020202020204" pitchFamily="34" charset="0"/>
              <a:buNone/>
              <a:defRPr sz="2400"/>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tr-TR" dirty="0"/>
              <a:t>Bilgilendirme Sunusu</a:t>
            </a:r>
          </a:p>
        </p:txBody>
      </p:sp>
      <p:sp>
        <p:nvSpPr>
          <p:cNvPr id="9" name="Alt Başlık 2">
            <a:extLst>
              <a:ext uri="{FF2B5EF4-FFF2-40B4-BE49-F238E27FC236}">
                <a16:creationId xmlns:a16="http://schemas.microsoft.com/office/drawing/2014/main" id="{827CF6BE-B84B-4ED6-8BDB-D7D4ABAF8F92}"/>
              </a:ext>
            </a:extLst>
          </p:cNvPr>
          <p:cNvSpPr txBox="1">
            <a:spLocks/>
          </p:cNvSpPr>
          <p:nvPr/>
        </p:nvSpPr>
        <p:spPr>
          <a:xfrm>
            <a:off x="6341806" y="5895591"/>
            <a:ext cx="4724352" cy="536019"/>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r-TR" sz="1800" dirty="0">
                <a:effectLst>
                  <a:outerShdw blurRad="38100" dist="38100" dir="2700000" algn="tl">
                    <a:srgbClr val="000000">
                      <a:alpha val="43137"/>
                    </a:srgbClr>
                  </a:outerShdw>
                </a:effectLst>
              </a:rPr>
              <a:t>Aydın Valiliği / AB ve Dış İlişkiler Bürosu</a:t>
            </a:r>
            <a:endParaRPr lang="en-US" sz="1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536237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89559" y="856180"/>
            <a:ext cx="5096249" cy="1128068"/>
          </a:xfrm>
        </p:spPr>
        <p:txBody>
          <a:bodyPr anchor="ctr">
            <a:normAutofit fontScale="90000"/>
          </a:bodyPr>
          <a:lstStyle/>
          <a:p>
            <a:r>
              <a:rPr lang="tr-TR" sz="2000" dirty="0"/>
              <a:t/>
            </a:r>
            <a:br>
              <a:rPr lang="tr-TR" sz="2000" dirty="0"/>
            </a:br>
            <a:r>
              <a:rPr lang="tr-TR" sz="2000" dirty="0"/>
              <a:t>Ek olarak, kuruluşlar bir başvuru yapmadan programa şu yollarla katılabilir:</a:t>
            </a:r>
            <a:br>
              <a:rPr lang="tr-TR" sz="2000" dirty="0"/>
            </a:br>
            <a:endParaRPr lang="tr-TR" sz="2000" dirty="0"/>
          </a:p>
        </p:txBody>
      </p:sp>
      <p:grpSp>
        <p:nvGrpSpPr>
          <p:cNvPr id="23" name="Group 22">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4" name="Rectangle 23">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0719" y="2330505"/>
            <a:ext cx="4559425" cy="3979585"/>
          </a:xfrm>
        </p:spPr>
        <p:txBody>
          <a:bodyPr anchor="ctr">
            <a:normAutofit/>
          </a:bodyPr>
          <a:lstStyle/>
          <a:p>
            <a:r>
              <a:rPr lang="tr-TR" sz="1800" dirty="0">
                <a:latin typeface="+mj-lt"/>
              </a:rPr>
              <a:t>Ülkelerinde akredite bir konsorsiyum koordinatörü tarafından yönetilen mevcut bir </a:t>
            </a:r>
            <a:r>
              <a:rPr lang="tr-TR" sz="1800" dirty="0" err="1">
                <a:latin typeface="+mj-lt"/>
              </a:rPr>
              <a:t>Erasmus</a:t>
            </a:r>
            <a:r>
              <a:rPr lang="tr-TR" sz="1800" dirty="0">
                <a:latin typeface="+mj-lt"/>
              </a:rPr>
              <a:t> + hareketlilik konsorsiyumuna katılmak</a:t>
            </a:r>
          </a:p>
          <a:p>
            <a:r>
              <a:rPr lang="tr-TR" sz="1800" dirty="0">
                <a:latin typeface="+mj-lt"/>
              </a:rPr>
              <a:t>Başka bir ülkeden katılımcıları </a:t>
            </a:r>
            <a:r>
              <a:rPr lang="tr-TR" sz="1800" dirty="0" err="1">
                <a:latin typeface="+mj-lt"/>
              </a:rPr>
              <a:t>ağırlamak;herhangi</a:t>
            </a:r>
            <a:r>
              <a:rPr lang="tr-TR" sz="1800" dirty="0">
                <a:latin typeface="+mj-lt"/>
              </a:rPr>
              <a:t> bir kuruluş, bir ülkeden gelen öğrenciler veya personel için ev sahibi </a:t>
            </a:r>
            <a:r>
              <a:rPr lang="tr-TR" sz="1800" dirty="0" err="1">
                <a:latin typeface="+mj-lt"/>
              </a:rPr>
              <a:t>olabilir.Kuruluş</a:t>
            </a:r>
            <a:r>
              <a:rPr lang="tr-TR" sz="1800" dirty="0">
                <a:latin typeface="+mj-lt"/>
              </a:rPr>
              <a:t> Program içerisinde kendisi başvuru yapmadan </a:t>
            </a:r>
            <a:r>
              <a:rPr lang="tr-TR" sz="1800" dirty="0" err="1">
                <a:latin typeface="+mj-lt"/>
              </a:rPr>
              <a:t>önce,yurtdışından</a:t>
            </a:r>
            <a:r>
              <a:rPr lang="tr-TR" sz="1800" dirty="0">
                <a:latin typeface="+mj-lt"/>
              </a:rPr>
              <a:t> bir kuruluşa ev sahipliği yaparak deneyim kazanabilir</a:t>
            </a:r>
          </a:p>
          <a:p>
            <a:endParaRPr lang="tr-TR" sz="1800" dirty="0">
              <a:latin typeface="+mj-lt"/>
            </a:endParaRPr>
          </a:p>
        </p:txBody>
      </p:sp>
      <p:sp>
        <p:nvSpPr>
          <p:cNvPr id="29" name="Rectangle 28">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Resim 17">
            <a:extLst>
              <a:ext uri="{FF2B5EF4-FFF2-40B4-BE49-F238E27FC236}">
                <a16:creationId xmlns:a16="http://schemas.microsoft.com/office/drawing/2014/main" id="{17F9980A-95A6-454C-B0A6-4AFF146DCE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631" y="1895599"/>
            <a:ext cx="5200650" cy="3714750"/>
          </a:xfrm>
          <a:prstGeom prst="rect">
            <a:avLst/>
          </a:prstGeom>
        </p:spPr>
      </p:pic>
      <p:pic>
        <p:nvPicPr>
          <p:cNvPr id="30" name="Resim 29">
            <a:extLst>
              <a:ext uri="{FF2B5EF4-FFF2-40B4-BE49-F238E27FC236}">
                <a16:creationId xmlns:a16="http://schemas.microsoft.com/office/drawing/2014/main" id="{28A2FBEF-EAEE-454D-ACF7-D3C6252D3C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302" y="6338522"/>
            <a:ext cx="6967367" cy="50832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90086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3CD251C-A887-4D2F-925B-FC097198538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3B2069EE-A08E-44F0-B3F9-3CF8CC2DCA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C9888C69-11CC-40BA-BABF-F9B7E11C915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a:solidFill>
            <a:srgbClr val="FFC000"/>
          </a:solidFill>
        </p:grpSpPr>
        <p:sp>
          <p:nvSpPr>
            <p:cNvPr id="14" name="Freeform 5">
              <a:extLst>
                <a:ext uri="{FF2B5EF4-FFF2-40B4-BE49-F238E27FC236}">
                  <a16:creationId xmlns:a16="http://schemas.microsoft.com/office/drawing/2014/main" id="{737D08C8-52AD-4B7E-A217-E28E1AF008C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C000"/>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0ED11528-93DA-433F-9B3C-21106EFDBB6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C000"/>
              </a:solidFill>
            </a:ln>
          </p:spPr>
          <p:txBody>
            <a:bodyPr vert="horz" wrap="square" lIns="91440" tIns="45720" rIns="91440" bIns="45720" numCol="1" anchor="t" anchorCtr="0" compatLnSpc="1">
              <a:prstTxWarp prst="textNoShape">
                <a:avLst/>
              </a:prstTxWarp>
            </a:bodyPr>
            <a:lstStyle/>
            <a:p>
              <a:endParaRPr lang="en-US"/>
            </a:p>
          </p:txBody>
        </p:sp>
      </p:grpSp>
      <p:sp>
        <p:nvSpPr>
          <p:cNvPr id="3" name="İçerik Yer Tutucusu 2"/>
          <p:cNvSpPr>
            <a:spLocks noGrp="1"/>
          </p:cNvSpPr>
          <p:nvPr>
            <p:ph idx="1"/>
          </p:nvPr>
        </p:nvSpPr>
        <p:spPr>
          <a:xfrm>
            <a:off x="6145577" y="2235200"/>
            <a:ext cx="5901280" cy="4582467"/>
          </a:xfrm>
        </p:spPr>
        <p:txBody>
          <a:bodyPr anchor="t">
            <a:normAutofit/>
          </a:bodyPr>
          <a:lstStyle/>
          <a:p>
            <a:r>
              <a:rPr lang="tr-TR" sz="2000" dirty="0">
                <a:latin typeface="+mj-lt"/>
              </a:rPr>
              <a:t>Okulların </a:t>
            </a:r>
            <a:r>
              <a:rPr lang="tr-TR" sz="2000" dirty="0" err="1">
                <a:latin typeface="+mj-lt"/>
              </a:rPr>
              <a:t>eTwinning'e</a:t>
            </a:r>
            <a:r>
              <a:rPr lang="tr-TR" sz="2000" dirty="0">
                <a:latin typeface="+mj-lt"/>
              </a:rPr>
              <a:t> katılımı tavsiye edilir: Her ülkede </a:t>
            </a:r>
            <a:r>
              <a:rPr lang="tr-TR" sz="2000" dirty="0" err="1">
                <a:latin typeface="+mj-lt"/>
              </a:rPr>
              <a:t>eTwining</a:t>
            </a:r>
            <a:r>
              <a:rPr lang="tr-TR" sz="2000" dirty="0">
                <a:latin typeface="+mj-lt"/>
              </a:rPr>
              <a:t> Ulusal destek tarafından doğrulanan ve desteklenen, öğretmenlerin erişebileceği güvenli bir platformda barındırılan çevrimiçi bir topluluk olan </a:t>
            </a:r>
            <a:r>
              <a:rPr lang="tr-TR" sz="2000" dirty="0" err="1">
                <a:latin typeface="+mj-lt"/>
              </a:rPr>
              <a:t>eTwining</a:t>
            </a:r>
            <a:r>
              <a:rPr lang="tr-TR" sz="2000" dirty="0">
                <a:latin typeface="+mj-lt"/>
              </a:rPr>
              <a:t> kullanımı tavsiye edilmektedir. </a:t>
            </a:r>
          </a:p>
          <a:p>
            <a:r>
              <a:rPr lang="tr-TR" sz="2000" dirty="0" err="1">
                <a:latin typeface="+mj-lt"/>
              </a:rPr>
              <a:t>eTwinning</a:t>
            </a:r>
            <a:r>
              <a:rPr lang="tr-TR" sz="2000" dirty="0">
                <a:latin typeface="+mj-lt"/>
              </a:rPr>
              <a:t>, okulların ortak sanal sınıflar oluşturmasına ve diğer okullarla projeler yürütmesine ,öğretmenlerin meslektaşları ile fikir alışverişi yapmasına imkan sağlar.</a:t>
            </a:r>
          </a:p>
          <a:p>
            <a:r>
              <a:rPr lang="tr-TR" sz="2000" dirty="0" err="1">
                <a:latin typeface="+mj-lt"/>
              </a:rPr>
              <a:t>eTwinning</a:t>
            </a:r>
            <a:r>
              <a:rPr lang="tr-TR" sz="2000" dirty="0">
                <a:latin typeface="+mj-lt"/>
              </a:rPr>
              <a:t> ayrıca gelecekteki projeler için ortaklar bulmak için mükemmel bir ortamdır.</a:t>
            </a:r>
          </a:p>
        </p:txBody>
      </p:sp>
      <p:pic>
        <p:nvPicPr>
          <p:cNvPr id="4" name="Picture 4" descr="metin, küçük resim içeren bir resim&#10;&#10;Açıklama otomatik olarak oluşturuldu">
            <a:extLst>
              <a:ext uri="{FF2B5EF4-FFF2-40B4-BE49-F238E27FC236}">
                <a16:creationId xmlns:a16="http://schemas.microsoft.com/office/drawing/2014/main" id="{D1EF7470-6923-45AB-92E9-7DA4C407AF3A}"/>
              </a:ext>
            </a:extLst>
          </p:cNvPr>
          <p:cNvPicPr>
            <a:picLocks noChangeAspect="1"/>
          </p:cNvPicPr>
          <p:nvPr/>
        </p:nvPicPr>
        <p:blipFill rotWithShape="1">
          <a:blip r:embed="rId2"/>
          <a:srcRect l="1429" r="2" b="2"/>
          <a:stretch/>
        </p:blipFill>
        <p:spPr>
          <a:xfrm>
            <a:off x="537710" y="2454100"/>
            <a:ext cx="5051320" cy="1537364"/>
          </a:xfrm>
          <a:prstGeom prst="rect">
            <a:avLst/>
          </a:prstGeom>
        </p:spPr>
      </p:pic>
      <p:pic>
        <p:nvPicPr>
          <p:cNvPr id="47" name="Resim 46">
            <a:extLst>
              <a:ext uri="{FF2B5EF4-FFF2-40B4-BE49-F238E27FC236}">
                <a16:creationId xmlns:a16="http://schemas.microsoft.com/office/drawing/2014/main" id="{97543CB6-64AA-400F-AB37-D1A6A464A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871" y="6335635"/>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793663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325369"/>
            <a:ext cx="4368602" cy="1956841"/>
          </a:xfrm>
        </p:spPr>
        <p:txBody>
          <a:bodyPr anchor="b">
            <a:normAutofit/>
          </a:bodyPr>
          <a:lstStyle/>
          <a:p>
            <a:r>
              <a:rPr lang="tr-TR" sz="5400"/>
              <a:t>Proje Hazırlama</a:t>
            </a:r>
          </a:p>
        </p:txBody>
      </p:sp>
      <p:sp>
        <p:nvSpPr>
          <p:cNvPr id="14" name="sketchy line">
            <a:extLst>
              <a:ext uri="{FF2B5EF4-FFF2-40B4-BE49-F238E27FC236}">
                <a16:creationId xmlns:a16="http://schemas.microsoft.com/office/drawing/2014/main" id="{D4974D33-8DC5-464E-8C6D-BE58F0669C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rgbClr val="FFC000"/>
          </a:solidFill>
          <a:ln w="44450" cap="rnd">
            <a:solidFill>
              <a:srgbClr val="FFC000"/>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40080" y="2872899"/>
            <a:ext cx="4243589" cy="3320668"/>
          </a:xfrm>
        </p:spPr>
        <p:txBody>
          <a:bodyPr>
            <a:normAutofit/>
          </a:bodyPr>
          <a:lstStyle/>
          <a:p>
            <a:r>
              <a:rPr lang="tr-TR" sz="1500"/>
              <a:t>Başvuran kuruluş,  Ana Eylem 1 projesinin kilit aktörüdür. </a:t>
            </a:r>
            <a:endParaRPr lang="en-US" sz="1500"/>
          </a:p>
          <a:p>
            <a:endParaRPr lang="tr-TR" sz="1500"/>
          </a:p>
          <a:p>
            <a:r>
              <a:rPr lang="tr-TR" sz="1500"/>
              <a:t>Başvuru sahibi başvuruyu hazırlar ve sunar, </a:t>
            </a:r>
          </a:p>
          <a:p>
            <a:r>
              <a:rPr lang="tr-TR" sz="1500"/>
              <a:t>Hibe sözleşmesini imzalar</a:t>
            </a:r>
          </a:p>
          <a:p>
            <a:r>
              <a:rPr lang="tr-TR" sz="1500"/>
              <a:t>Hareketlilik faaliyetlerini uygular ve Ulusal Ajanslarına rapor verir. </a:t>
            </a:r>
          </a:p>
          <a:p>
            <a:endParaRPr lang="tr-TR" sz="1500"/>
          </a:p>
          <a:p>
            <a:r>
              <a:rPr lang="tr-TR" sz="1500"/>
              <a:t>Başvuru süreci hem kısa vadeli projelerde hem de Erasmus akreditasyonda, başvuran kuruluşun ihtiyaç ve planlarına odaklanır</a:t>
            </a:r>
          </a:p>
        </p:txBody>
      </p:sp>
      <p:pic>
        <p:nvPicPr>
          <p:cNvPr id="7" name="Resim 6" descr="metin içeren bir resim&#10;&#10;Açıklama otomatik olarak oluşturuldu">
            <a:extLst>
              <a:ext uri="{FF2B5EF4-FFF2-40B4-BE49-F238E27FC236}">
                <a16:creationId xmlns:a16="http://schemas.microsoft.com/office/drawing/2014/main" id="{ED1243A6-AEB3-4208-A0B7-BB00EFFC5F70}"/>
              </a:ext>
            </a:extLst>
          </p:cNvPr>
          <p:cNvPicPr>
            <a:picLocks noChangeAspect="1"/>
          </p:cNvPicPr>
          <p:nvPr/>
        </p:nvPicPr>
        <p:blipFill rotWithShape="1">
          <a:blip r:embed="rId2">
            <a:extLst>
              <a:ext uri="{28A0092B-C50C-407E-A947-70E740481C1C}">
                <a14:useLocalDpi xmlns:a14="http://schemas.microsoft.com/office/drawing/2010/main" val="0"/>
              </a:ext>
            </a:extLst>
          </a:blip>
          <a:srcRect r="43580"/>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13" name="Resim 12">
            <a:extLst>
              <a:ext uri="{FF2B5EF4-FFF2-40B4-BE49-F238E27FC236}">
                <a16:creationId xmlns:a16="http://schemas.microsoft.com/office/drawing/2014/main" id="{4EBFA720-BFAF-4368-BB6D-02930B46A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01" y="630222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63926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0">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iç mekan, yer, ofis, poz içeren bir resim&#10;&#10;Açıklama otomatik olarak oluşturuldu">
            <a:extLst>
              <a:ext uri="{FF2B5EF4-FFF2-40B4-BE49-F238E27FC236}">
                <a16:creationId xmlns:a16="http://schemas.microsoft.com/office/drawing/2014/main" id="{B649E6CE-172C-4CB1-A45B-6EE6F898EE73}"/>
              </a:ext>
            </a:extLst>
          </p:cNvPr>
          <p:cNvPicPr>
            <a:picLocks noChangeAspect="1"/>
          </p:cNvPicPr>
          <p:nvPr/>
        </p:nvPicPr>
        <p:blipFill rotWithShape="1">
          <a:blip r:embed="rId2">
            <a:extLst>
              <a:ext uri="{28A0092B-C50C-407E-A947-70E740481C1C}">
                <a14:useLocalDpi xmlns:a14="http://schemas.microsoft.com/office/drawing/2010/main" val="0"/>
              </a:ext>
            </a:extLst>
          </a:blip>
          <a:srcRect l="2460" r="31056" b="6492"/>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109836" y="916687"/>
            <a:ext cx="6363536" cy="5206163"/>
          </a:xfrm>
        </p:spPr>
        <p:txBody>
          <a:bodyPr anchor="t">
            <a:normAutofit/>
          </a:bodyPr>
          <a:lstStyle/>
          <a:p>
            <a:r>
              <a:rPr lang="tr-TR" sz="2200" dirty="0">
                <a:latin typeface="+mj-lt"/>
              </a:rPr>
              <a:t>Mevcut faaliyetlerin çoğu, giden hareketlilik faaliyetleridir. Bu, başvuran kuruluşun gönderen kuruluş olarak hareket edeceği anlamına gelir: katılımcıları seçecek ve onları yurtdışındaki bir ev sahibi kuruluşa gönderecektir. </a:t>
            </a:r>
          </a:p>
          <a:p>
            <a:r>
              <a:rPr lang="tr-TR" sz="2200" dirty="0">
                <a:latin typeface="+mj-lt"/>
              </a:rPr>
              <a:t>Bu fırsatların, bir veya daha fazla ortak okulla iki yönlü değişimler veya ortak etkinlikler düzenlemek için kullanılması şiddetle tavsiye edilir. Bu durumda, katılan her okul </a:t>
            </a:r>
            <a:r>
              <a:rPr lang="tr-TR" sz="2200" dirty="0" err="1">
                <a:latin typeface="+mj-lt"/>
              </a:rPr>
              <a:t>Erasmus</a:t>
            </a:r>
            <a:r>
              <a:rPr lang="tr-TR" sz="2200" dirty="0">
                <a:latin typeface="+mj-lt"/>
              </a:rPr>
              <a:t> + finansmanı için başvurmalıdır veya mevcut bir konsorsiyuma katılabilir. Ortak bulma sürecini kolaylaştırmak için </a:t>
            </a:r>
            <a:r>
              <a:rPr lang="tr-TR" sz="2200" dirty="0" err="1">
                <a:latin typeface="+mj-lt"/>
              </a:rPr>
              <a:t>Erasmus</a:t>
            </a:r>
            <a:r>
              <a:rPr lang="tr-TR" sz="2200" dirty="0">
                <a:latin typeface="+mj-lt"/>
              </a:rPr>
              <a:t> +, ortak bulma sürecini kolaylaştırmak için</a:t>
            </a:r>
            <a:r>
              <a:rPr lang="en-US" sz="2200" dirty="0">
                <a:latin typeface="+mj-lt"/>
              </a:rPr>
              <a:t>School Education Gateway (www.schooleducationgateway.eu) and eTwinning (</a:t>
            </a:r>
            <a:r>
              <a:rPr lang="en-US" sz="2200" dirty="0">
                <a:latin typeface="+mj-lt"/>
                <a:hlinkClick r:id="rId3"/>
              </a:rPr>
              <a:t>www.etwinning.net</a:t>
            </a:r>
            <a:r>
              <a:rPr lang="en-US" sz="2200" dirty="0">
                <a:latin typeface="+mj-lt"/>
              </a:rPr>
              <a:t>)</a:t>
            </a:r>
            <a:r>
              <a:rPr lang="tr-TR" sz="2200" dirty="0">
                <a:latin typeface="+mj-lt"/>
              </a:rPr>
              <a:t> kullanılabilir</a:t>
            </a:r>
          </a:p>
        </p:txBody>
      </p:sp>
      <p:pic>
        <p:nvPicPr>
          <p:cNvPr id="38" name="Resim 37">
            <a:extLst>
              <a:ext uri="{FF2B5EF4-FFF2-40B4-BE49-F238E27FC236}">
                <a16:creationId xmlns:a16="http://schemas.microsoft.com/office/drawing/2014/main" id="{214B95EB-C0FA-4C00-9D0D-9BF7C3075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701" y="630222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9019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Freeform 60">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546183" y="839625"/>
            <a:ext cx="4977578" cy="5301215"/>
          </a:xfrm>
        </p:spPr>
        <p:txBody>
          <a:bodyPr anchor="ctr">
            <a:normAutofit/>
          </a:bodyPr>
          <a:lstStyle/>
          <a:p>
            <a:r>
              <a:rPr lang="tr-TR" dirty="0">
                <a:solidFill>
                  <a:srgbClr val="000000"/>
                </a:solidFill>
                <a:latin typeface="+mj-lt"/>
              </a:rPr>
              <a:t>Buna ek olarak, başvuran kuruluşların eğitimdeki uzmanları veya öğretmenleri davet etmesine olanak tanıyan özel faaliyet türleri vardır.</a:t>
            </a:r>
          </a:p>
          <a:p>
            <a:r>
              <a:rPr lang="tr-TR" dirty="0">
                <a:solidFill>
                  <a:srgbClr val="000000"/>
                </a:solidFill>
                <a:latin typeface="+mj-lt"/>
              </a:rPr>
              <a:t>Bu faaliyetlerin amacı iki yönlü değiş tokuşlar yaratmak değil, daha ziyade başvuran kuruluşun gelişmesine ve </a:t>
            </a:r>
            <a:r>
              <a:rPr lang="tr-TR" dirty="0" err="1">
                <a:solidFill>
                  <a:srgbClr val="000000"/>
                </a:solidFill>
                <a:latin typeface="+mj-lt"/>
              </a:rPr>
              <a:t>uluslararasılaşmasına</a:t>
            </a:r>
            <a:r>
              <a:rPr lang="tr-TR" dirty="0">
                <a:solidFill>
                  <a:srgbClr val="000000"/>
                </a:solidFill>
                <a:latin typeface="+mj-lt"/>
              </a:rPr>
              <a:t> katkı sağlayacak kişileri getirmektir.</a:t>
            </a:r>
          </a:p>
        </p:txBody>
      </p:sp>
      <p:pic>
        <p:nvPicPr>
          <p:cNvPr id="16" name="Resim 15">
            <a:extLst>
              <a:ext uri="{FF2B5EF4-FFF2-40B4-BE49-F238E27FC236}">
                <a16:creationId xmlns:a16="http://schemas.microsoft.com/office/drawing/2014/main" id="{2272CEB9-0840-4E6C-B1ED-DD85D8533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8046" y="630222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425918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738620"/>
            <a:ext cx="6101426" cy="5322352"/>
          </a:xfrm>
        </p:spPr>
        <p:txBody>
          <a:bodyPr anchor="ctr">
            <a:normAutofit/>
          </a:bodyPr>
          <a:lstStyle/>
          <a:p>
            <a:r>
              <a:rPr lang="tr-TR" sz="2200" dirty="0">
                <a:solidFill>
                  <a:srgbClr val="000000"/>
                </a:solidFill>
              </a:rPr>
              <a:t>Bu Eylem kapsamında desteklenen tüm faaliyetlerin uygulanması </a:t>
            </a:r>
            <a:r>
              <a:rPr lang="tr-TR" sz="2200" dirty="0" err="1">
                <a:solidFill>
                  <a:srgbClr val="000000"/>
                </a:solidFill>
              </a:rPr>
              <a:t>Erasmus</a:t>
            </a:r>
            <a:r>
              <a:rPr lang="tr-TR" sz="2200" dirty="0">
                <a:solidFill>
                  <a:srgbClr val="000000"/>
                </a:solidFill>
              </a:rPr>
              <a:t>+ kalite standartlarına uygun olmalıdır. </a:t>
            </a:r>
            <a:endParaRPr lang="en-US" sz="2200" dirty="0">
              <a:solidFill>
                <a:srgbClr val="000000"/>
              </a:solidFill>
            </a:endParaRPr>
          </a:p>
          <a:p>
            <a:r>
              <a:rPr lang="tr-TR" sz="2200" dirty="0" err="1">
                <a:solidFill>
                  <a:srgbClr val="000000"/>
                </a:solidFill>
              </a:rPr>
              <a:t>Erasmus</a:t>
            </a:r>
            <a:r>
              <a:rPr lang="tr-TR" sz="2200" dirty="0">
                <a:solidFill>
                  <a:srgbClr val="000000"/>
                </a:solidFill>
              </a:rPr>
              <a:t> kalitesi standartları, katılımcıların seçimi ve hazırlanması, öğrenme çıktılarının tanımlanması, değerlendirilmesi ve tanınması, proje sonuçlarının paylaşılması vb. gibi proje görevleri için somut uygulama uygulamalarını kapsar. </a:t>
            </a:r>
            <a:r>
              <a:rPr lang="tr-TR" sz="2200" dirty="0" err="1">
                <a:solidFill>
                  <a:srgbClr val="000000"/>
                </a:solidFill>
              </a:rPr>
              <a:t>Erasmus</a:t>
            </a:r>
            <a:r>
              <a:rPr lang="tr-TR" sz="2200" dirty="0">
                <a:solidFill>
                  <a:srgbClr val="000000"/>
                </a:solidFill>
              </a:rPr>
              <a:t> kalite standartlarının tam metnini okumak için lütfen aşağıdaki bağlantıyı ziyaret edin: </a:t>
            </a:r>
          </a:p>
          <a:p>
            <a:r>
              <a:rPr lang="tr-TR" sz="2200" dirty="0" err="1">
                <a:solidFill>
                  <a:srgbClr val="000000"/>
                </a:solidFill>
              </a:rPr>
              <a:t>Europa</a:t>
            </a:r>
            <a:r>
              <a:rPr lang="tr-TR" sz="2200" dirty="0">
                <a:solidFill>
                  <a:srgbClr val="000000"/>
                </a:solidFill>
              </a:rPr>
              <a:t> web sitesi:</a:t>
            </a:r>
          </a:p>
          <a:p>
            <a:r>
              <a:rPr lang="tr-TR" sz="2200" dirty="0">
                <a:solidFill>
                  <a:srgbClr val="000000"/>
                </a:solidFill>
              </a:rPr>
              <a:t>https://ec.europa.eu/programmes/erasmus-plus/resources/documents/erasmus-quality-standards-mobility-projects-vetadults-schools_en</a:t>
            </a:r>
          </a:p>
        </p:txBody>
      </p:sp>
      <p:pic>
        <p:nvPicPr>
          <p:cNvPr id="22" name="Resim 21">
            <a:extLst>
              <a:ext uri="{FF2B5EF4-FFF2-40B4-BE49-F238E27FC236}">
                <a16:creationId xmlns:a16="http://schemas.microsoft.com/office/drawing/2014/main" id="{F12566A8-9C3A-4C06-9112-35B118C1A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8046" y="630222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966741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Resim 9" descr="metin, eldiven içeren bir resim&#10;&#10;Açıklama otomatik olarak oluşturuldu">
            <a:extLst>
              <a:ext uri="{FF2B5EF4-FFF2-40B4-BE49-F238E27FC236}">
                <a16:creationId xmlns:a16="http://schemas.microsoft.com/office/drawing/2014/main" id="{39F65A87-AF1C-42AC-8FBA-9928F5154CAA}"/>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5709" r="31845"/>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Unvan 1"/>
          <p:cNvSpPr>
            <a:spLocks noGrp="1"/>
          </p:cNvSpPr>
          <p:nvPr>
            <p:ph type="title"/>
          </p:nvPr>
        </p:nvSpPr>
        <p:spPr>
          <a:xfrm>
            <a:off x="804998" y="798445"/>
            <a:ext cx="6016716" cy="1311664"/>
          </a:xfrm>
        </p:spPr>
        <p:txBody>
          <a:bodyPr>
            <a:normAutofit/>
          </a:bodyPr>
          <a:lstStyle/>
          <a:p>
            <a:r>
              <a:rPr lang="tr-TR" dirty="0">
                <a:solidFill>
                  <a:srgbClr val="000000"/>
                </a:solidFill>
              </a:rPr>
              <a:t>Kapsayıcılık ve Çeşitlilik</a:t>
            </a:r>
          </a:p>
          <a:p>
            <a:endParaRPr lang="tr-TR" dirty="0">
              <a:solidFill>
                <a:srgbClr val="000000"/>
              </a:solidFill>
            </a:endParaRPr>
          </a:p>
        </p:txBody>
      </p:sp>
      <p:sp>
        <p:nvSpPr>
          <p:cNvPr id="3" name="İçerik Yer Tutucusu 2"/>
          <p:cNvSpPr>
            <a:spLocks noGrp="1"/>
          </p:cNvSpPr>
          <p:nvPr>
            <p:ph idx="1"/>
          </p:nvPr>
        </p:nvSpPr>
        <p:spPr>
          <a:xfrm>
            <a:off x="188687" y="1524000"/>
            <a:ext cx="5428342" cy="4823432"/>
          </a:xfrm>
        </p:spPr>
        <p:txBody>
          <a:bodyPr anchor="ctr">
            <a:normAutofit/>
          </a:bodyPr>
          <a:lstStyle/>
          <a:p>
            <a:r>
              <a:rPr lang="tr-TR" sz="1800" dirty="0" err="1">
                <a:solidFill>
                  <a:srgbClr val="000000"/>
                </a:solidFill>
              </a:rPr>
              <a:t>Erasmus</a:t>
            </a:r>
            <a:r>
              <a:rPr lang="tr-TR" sz="1800" dirty="0">
                <a:solidFill>
                  <a:srgbClr val="000000"/>
                </a:solidFill>
              </a:rPr>
              <a:t> kalite standartlarına uygun olarak, Programdan destek alan kuruluşlar, her altyapıdan katılımcıya hareketlilik fırsatlarını kapsayıcı ve eşit bir şekilde sunmalarını sağlamalıdır.</a:t>
            </a:r>
            <a:endParaRPr lang="en-US" sz="1800" dirty="0">
              <a:solidFill>
                <a:srgbClr val="000000"/>
              </a:solidFill>
            </a:endParaRPr>
          </a:p>
          <a:p>
            <a:r>
              <a:rPr lang="tr-TR" sz="1800" dirty="0">
                <a:solidFill>
                  <a:srgbClr val="000000"/>
                </a:solidFill>
              </a:rPr>
              <a:t>Proje faaliyetlerine katılacak öğrencilerin seçimi, katılımcıların kişisel gelişim ve öğrenme ihtiyaçları kadar motivasyon, liyakat gibi temel faktörleri de hesaba katmalıdır. Benzer şekilde, personel katılımcılarının seçimi, mesleki gelişimlerinin faydalarının organizasyondaki tüm öğrenciler için mevcut olmasını sağlamalıdır.</a:t>
            </a:r>
            <a:endParaRPr lang="en-US" sz="1800" dirty="0">
              <a:solidFill>
                <a:srgbClr val="000000"/>
              </a:solidFill>
            </a:endParaRPr>
          </a:p>
          <a:p>
            <a:r>
              <a:rPr lang="tr-TR" sz="1800" dirty="0">
                <a:solidFill>
                  <a:srgbClr val="000000"/>
                </a:solidFill>
              </a:rPr>
              <a:t>Hareketlilik faaliyetlerinin hazırlanması, uygulanması ve takibi boyunca, gönderen ve ev sahibi kuruluşlar, her katılımcı için maksimum fayda ve etkiyi sağlamak için katılımcıları kilit kararlara dahil etmelidir.</a:t>
            </a:r>
          </a:p>
        </p:txBody>
      </p:sp>
      <p:pic>
        <p:nvPicPr>
          <p:cNvPr id="13" name="Resim 12">
            <a:extLst>
              <a:ext uri="{FF2B5EF4-FFF2-40B4-BE49-F238E27FC236}">
                <a16:creationId xmlns:a16="http://schemas.microsoft.com/office/drawing/2014/main" id="{F52E7319-D393-46B8-8033-2DC784F7D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3957" y="6347432"/>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271265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FFC000"/>
          </a:solidFill>
          <a:ln>
            <a:solidFill>
              <a:srgbClr val="FFC000"/>
            </a:solidFill>
          </a:ln>
        </p:spPr>
      </p:pic>
      <p:sp>
        <p:nvSpPr>
          <p:cNvPr id="2" name="Unvan 1"/>
          <p:cNvSpPr>
            <a:spLocks noGrp="1"/>
          </p:cNvSpPr>
          <p:nvPr>
            <p:ph type="title"/>
          </p:nvPr>
        </p:nvSpPr>
        <p:spPr>
          <a:xfrm>
            <a:off x="6094104" y="802955"/>
            <a:ext cx="5893641" cy="1455996"/>
          </a:xfrm>
        </p:spPr>
        <p:txBody>
          <a:bodyPr>
            <a:normAutofit/>
          </a:bodyPr>
          <a:lstStyle/>
          <a:p>
            <a:pPr algn="ctr"/>
            <a:r>
              <a:rPr lang="tr-TR" sz="3100" dirty="0">
                <a:solidFill>
                  <a:srgbClr val="000000"/>
                </a:solidFill>
              </a:rPr>
              <a:t/>
            </a:r>
            <a:br>
              <a:rPr lang="tr-TR" sz="3100" dirty="0">
                <a:solidFill>
                  <a:srgbClr val="000000"/>
                </a:solidFill>
              </a:rPr>
            </a:br>
            <a:r>
              <a:rPr lang="tr-TR" sz="3100" dirty="0">
                <a:solidFill>
                  <a:srgbClr val="000000"/>
                </a:solidFill>
              </a:rPr>
              <a:t>Çevresel açıdan sürdürülebilir ve sorumlu uygulamalar</a:t>
            </a:r>
          </a:p>
          <a:p>
            <a:pPr algn="ctr"/>
            <a:endParaRPr lang="tr-TR" sz="3100" dirty="0">
              <a:solidFill>
                <a:srgbClr val="000000"/>
              </a:solidFill>
            </a:endParaRPr>
          </a:p>
        </p:txBody>
      </p:sp>
      <p:sp>
        <p:nvSpPr>
          <p:cNvPr id="25" name="Freeform 60">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4105" y="2194586"/>
            <a:ext cx="5897172" cy="4101542"/>
          </a:xfrm>
        </p:spPr>
        <p:txBody>
          <a:bodyPr anchor="ctr">
            <a:normAutofit lnSpcReduction="10000"/>
          </a:bodyPr>
          <a:lstStyle/>
          <a:p>
            <a:r>
              <a:rPr lang="tr-TR" sz="2000" dirty="0" err="1">
                <a:solidFill>
                  <a:srgbClr val="000000"/>
                </a:solidFill>
                <a:latin typeface="+mj-lt"/>
              </a:rPr>
              <a:t>Erasmus</a:t>
            </a:r>
            <a:r>
              <a:rPr lang="tr-TR" sz="2000" dirty="0">
                <a:solidFill>
                  <a:srgbClr val="000000"/>
                </a:solidFill>
                <a:latin typeface="+mj-lt"/>
              </a:rPr>
              <a:t> kalite standartlarına uygun olarak, Programdan destek alan kuruluşlar, katılımcıları arasında çevresel olarak sürdürülebilir ve sorumlu davranışı teşvik etmeli, hareketlilik faaliyetlerinin çevresel ayak izini azaltmak veya telafi etmek için hareket etmenin önemi konusunda farkındalık yaratmalıdır. </a:t>
            </a:r>
            <a:endParaRPr lang="en-US" sz="2000" dirty="0">
              <a:solidFill>
                <a:srgbClr val="000000"/>
              </a:solidFill>
              <a:latin typeface="+mj-lt"/>
            </a:endParaRPr>
          </a:p>
          <a:p>
            <a:r>
              <a:rPr lang="tr-TR" sz="2000" dirty="0">
                <a:solidFill>
                  <a:srgbClr val="000000"/>
                </a:solidFill>
                <a:latin typeface="+mj-lt"/>
              </a:rPr>
              <a:t>Bu ilkeler, özellikle sürdürülebilir seyahat yöntemlerini teşvik etmek için Program tarafından sağlanan özel finansman desteği kullanılarak, tüm Program faaliyetlerinin hazırlanmasına ve uygulanmasına yansıtılmalıdır. Eğitim ve öğretim sağlayan kuruluşlar, bu ilkeleri günlük çalışmalarına entegre etmeli ve aktif bir şekilde zihniyet ve davranış değişikliğini teşvik etmelidir.</a:t>
            </a:r>
            <a:endParaRPr lang="en-US" sz="2000" dirty="0">
              <a:solidFill>
                <a:srgbClr val="000000"/>
              </a:solidFill>
              <a:latin typeface="+mj-lt"/>
            </a:endParaRPr>
          </a:p>
          <a:p>
            <a:endParaRPr lang="tr-TR" sz="2000" dirty="0">
              <a:solidFill>
                <a:srgbClr val="000000"/>
              </a:solidFill>
              <a:latin typeface="+mj-lt"/>
            </a:endParaRPr>
          </a:p>
        </p:txBody>
      </p:sp>
      <p:pic>
        <p:nvPicPr>
          <p:cNvPr id="20" name="Resim 19">
            <a:extLst>
              <a:ext uri="{FF2B5EF4-FFF2-40B4-BE49-F238E27FC236}">
                <a16:creationId xmlns:a16="http://schemas.microsoft.com/office/drawing/2014/main" id="{3A93FC0A-2221-40B1-BA56-DE811D6468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0760" y="6347432"/>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4115704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993EB28-29B9-45C1-BDA6-E054AAD90B40}"/>
              </a:ext>
            </a:extLst>
          </p:cNvPr>
          <p:cNvPicPr>
            <a:picLocks noChangeAspect="1"/>
          </p:cNvPicPr>
          <p:nvPr/>
        </p:nvPicPr>
        <p:blipFill rotWithShape="1">
          <a:blip r:embed="rId2">
            <a:extLst>
              <a:ext uri="{28A0092B-C50C-407E-A947-70E740481C1C}">
                <a14:useLocalDpi xmlns:a14="http://schemas.microsoft.com/office/drawing/2010/main" val="0"/>
              </a:ext>
            </a:extLst>
          </a:blip>
          <a:srcRect l="1947" r="23975" b="-6"/>
          <a:stretch/>
        </p:blipFill>
        <p:spPr>
          <a:xfrm>
            <a:off x="0" y="-624104"/>
            <a:ext cx="12192000" cy="6857990"/>
          </a:xfrm>
          <a:prstGeom prst="rect">
            <a:avLst/>
          </a:prstGeom>
        </p:spPr>
      </p:pic>
      <p:sp>
        <p:nvSpPr>
          <p:cNvPr id="12"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p:cNvSpPr>
            <a:spLocks noGrp="1"/>
          </p:cNvSpPr>
          <p:nvPr>
            <p:ph type="title"/>
          </p:nvPr>
        </p:nvSpPr>
        <p:spPr>
          <a:xfrm>
            <a:off x="906517" y="1602832"/>
            <a:ext cx="4204137" cy="1342754"/>
          </a:xfrm>
        </p:spPr>
        <p:txBody>
          <a:bodyPr>
            <a:normAutofit/>
          </a:bodyPr>
          <a:lstStyle/>
          <a:p>
            <a:pPr algn="ctr"/>
            <a:r>
              <a:rPr lang="tr-TR" sz="3200" dirty="0"/>
              <a:t>Eğitim ve Öğretimde Dijital Geçiş</a:t>
            </a:r>
          </a:p>
          <a:p>
            <a:pPr algn="ctr"/>
            <a:endParaRPr lang="tr-TR" sz="3200" dirty="0"/>
          </a:p>
        </p:txBody>
      </p:sp>
      <p:cxnSp>
        <p:nvCxnSpPr>
          <p:cNvPr id="14" name="Straight Connector 13" hidden="1">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229099" y="2945586"/>
            <a:ext cx="5558971" cy="2619839"/>
          </a:xfrm>
        </p:spPr>
        <p:txBody>
          <a:bodyPr anchor="ctr">
            <a:noAutofit/>
          </a:bodyPr>
          <a:lstStyle/>
          <a:p>
            <a:r>
              <a:rPr lang="tr-TR" sz="1800" dirty="0" err="1"/>
              <a:t>Erasmus</a:t>
            </a:r>
            <a:r>
              <a:rPr lang="tr-TR" sz="1800" dirty="0"/>
              <a:t> kalite standartlarına uygun olarak Program, tüm katılımcı kuruluşları fiziksel aktivitelerini tamamlamak, ortak kuruluşlar arasındaki işbirliğini geliştirmek ve öğrenme ve öğretme kalitesini artırmak için dijital araçların ve öğrenme yöntemlerinin kullanılmasını destekler. </a:t>
            </a:r>
            <a:endParaRPr lang="en-US" sz="1800" dirty="0"/>
          </a:p>
          <a:p>
            <a:endParaRPr lang="tr-TR" sz="1800" dirty="0"/>
          </a:p>
          <a:p>
            <a:r>
              <a:rPr lang="tr-TR" sz="1800" dirty="0"/>
              <a:t>Buna ek olarak, öğretim ve idari personel, derslerde dijital teknolojilerden yararlanmak ve yönetimi dijitalleştirmek için ilgili dijital becerileri edinmek için dijital beceri eğitim programlarından da yararlanabilir.</a:t>
            </a:r>
            <a:endParaRPr lang="en-US" sz="1800" dirty="0"/>
          </a:p>
        </p:txBody>
      </p:sp>
      <p:pic>
        <p:nvPicPr>
          <p:cNvPr id="13" name="Resim 12">
            <a:extLst>
              <a:ext uri="{FF2B5EF4-FFF2-40B4-BE49-F238E27FC236}">
                <a16:creationId xmlns:a16="http://schemas.microsoft.com/office/drawing/2014/main" id="{4341C0E0-0B2D-416F-9536-4DBA7E4FDA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427108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9">
            <a:extLst>
              <a:ext uri="{FF2B5EF4-FFF2-40B4-BE49-F238E27FC236}">
                <a16:creationId xmlns:a16="http://schemas.microsoft.com/office/drawing/2014/main" id="{D1942232-83D0-49E2-AF9B-1F97E3C1EF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1">
            <a:extLst>
              <a:ext uri="{FF2B5EF4-FFF2-40B4-BE49-F238E27FC236}">
                <a16:creationId xmlns:a16="http://schemas.microsoft.com/office/drawing/2014/main" id="{E9E70D72-6E23-4015-A4A6-85C120C191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442423" y="1175725"/>
            <a:ext cx="2895890" cy="1325880"/>
          </a:xfrm>
        </p:spPr>
        <p:txBody>
          <a:bodyPr anchor="b">
            <a:normAutofit/>
          </a:bodyPr>
          <a:lstStyle/>
          <a:p>
            <a:pPr algn="r"/>
            <a:r>
              <a:rPr lang="tr-TR" sz="3600" dirty="0"/>
              <a:t>Faaliyetler</a:t>
            </a:r>
          </a:p>
        </p:txBody>
      </p:sp>
      <p:grpSp>
        <p:nvGrpSpPr>
          <p:cNvPr id="56" name="Group 43">
            <a:extLst>
              <a:ext uri="{FF2B5EF4-FFF2-40B4-BE49-F238E27FC236}">
                <a16:creationId xmlns:a16="http://schemas.microsoft.com/office/drawing/2014/main" id="{C28A977F-B603-4D81-B0FC-C8DE048A793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1"/>
            <a:ext cx="3362070" cy="2522848"/>
            <a:chOff x="-305" y="-1"/>
            <a:chExt cx="3832880" cy="2876136"/>
          </a:xfrm>
          <a:solidFill>
            <a:srgbClr val="FFC000"/>
          </a:solidFill>
        </p:grpSpPr>
        <p:sp>
          <p:nvSpPr>
            <p:cNvPr id="45" name="Freeform: Shape 44">
              <a:extLst>
                <a:ext uri="{FF2B5EF4-FFF2-40B4-BE49-F238E27FC236}">
                  <a16:creationId xmlns:a16="http://schemas.microsoft.com/office/drawing/2014/main" id="{0183CE8C-E039-4B2F-A36E-5FD5CD5DE19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45">
              <a:extLst>
                <a:ext uri="{FF2B5EF4-FFF2-40B4-BE49-F238E27FC236}">
                  <a16:creationId xmlns:a16="http://schemas.microsoft.com/office/drawing/2014/main" id="{3EB77281-FAB4-40D0-B3F3-264EC4AB202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815E59F3-75FC-494F-8737-5F00A4964FE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43ADDCFA-B066-4D79-AB71-062E66E58F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Resim 6" descr="tablo içeren bir resim&#10;&#10;Açıklama otomatik olarak oluşturuldu">
            <a:extLst>
              <a:ext uri="{FF2B5EF4-FFF2-40B4-BE49-F238E27FC236}">
                <a16:creationId xmlns:a16="http://schemas.microsoft.com/office/drawing/2014/main" id="{E19A5D0C-1654-46CC-AEDC-E727A545F8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671" y="3492600"/>
            <a:ext cx="4954693" cy="1907556"/>
          </a:xfrm>
          <a:prstGeom prst="rect">
            <a:avLst/>
          </a:prstGeom>
        </p:spPr>
      </p:pic>
      <p:grpSp>
        <p:nvGrpSpPr>
          <p:cNvPr id="50" name="Group 49">
            <a:extLst>
              <a:ext uri="{FF2B5EF4-FFF2-40B4-BE49-F238E27FC236}">
                <a16:creationId xmlns:a16="http://schemas.microsoft.com/office/drawing/2014/main" id="{C78D9229-E61D-4FEE-8321-2F8B64A8CAD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flipH="1">
            <a:off x="10186037" y="4852038"/>
            <a:ext cx="2151670" cy="1860256"/>
            <a:chOff x="-305" y="-4155"/>
            <a:chExt cx="2514948" cy="2174333"/>
          </a:xfrm>
          <a:solidFill>
            <a:srgbClr val="FFC000"/>
          </a:solidFill>
        </p:grpSpPr>
        <p:sp>
          <p:nvSpPr>
            <p:cNvPr id="51" name="Freeform: Shape 50">
              <a:extLst>
                <a:ext uri="{FF2B5EF4-FFF2-40B4-BE49-F238E27FC236}">
                  <a16:creationId xmlns:a16="http://schemas.microsoft.com/office/drawing/2014/main" id="{1FDD3CCB-26A3-4D79-AEB6-7A60CF980D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E9AC4470-5113-4709-B29F-CDB937F2545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E0D146C-9DAB-421E-AE88-5F854BF3F7E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4" name="Freeform: Shape 53">
              <a:extLst>
                <a:ext uri="{FF2B5EF4-FFF2-40B4-BE49-F238E27FC236}">
                  <a16:creationId xmlns:a16="http://schemas.microsoft.com/office/drawing/2014/main" id="{12EB32A5-4408-4F6C-84B2-F9A908237A6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solidFill>
                <a:srgbClr val="FFD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p:cNvSpPr>
            <a:spLocks noGrp="1"/>
          </p:cNvSpPr>
          <p:nvPr>
            <p:ph idx="1"/>
          </p:nvPr>
        </p:nvSpPr>
        <p:spPr>
          <a:xfrm>
            <a:off x="6354871" y="2496596"/>
            <a:ext cx="5029200" cy="4049347"/>
          </a:xfrm>
        </p:spPr>
        <p:txBody>
          <a:bodyPr anchor="ctr">
            <a:normAutofit/>
          </a:bodyPr>
          <a:lstStyle/>
          <a:p>
            <a:r>
              <a:rPr lang="tr-TR" sz="2400" dirty="0"/>
              <a:t>Hem kısa dönemli projelerin hem de akredite projelerin bir parçası olarak </a:t>
            </a:r>
            <a:r>
              <a:rPr lang="tr-TR" sz="2400" dirty="0" err="1"/>
              <a:t>Erasmus</a:t>
            </a:r>
            <a:r>
              <a:rPr lang="tr-TR" sz="2400" dirty="0"/>
              <a:t> + fonları tarafından desteklenebilecek faaliyet türlerini sırasıyla ele alalım.</a:t>
            </a:r>
          </a:p>
          <a:p>
            <a:r>
              <a:rPr lang="tr-TR" sz="2400" dirty="0"/>
              <a:t>Bu faaliyet türleri kapsamında , imkanı kısıtlı katılımcılara ve refakatçilerine ,18 yaş altı gençlere veya  gözetim gerektiren genç yetişkinlere de ek destek sağlanabilir.</a:t>
            </a:r>
          </a:p>
        </p:txBody>
      </p:sp>
      <p:pic>
        <p:nvPicPr>
          <p:cNvPr id="58" name="Resim 57">
            <a:extLst>
              <a:ext uri="{FF2B5EF4-FFF2-40B4-BE49-F238E27FC236}">
                <a16:creationId xmlns:a16="http://schemas.microsoft.com/office/drawing/2014/main" id="{A53D523B-4F58-4C1B-B357-37F40B5C7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57131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53E60C6D-4E85-4E14-BCDF-BF15C241F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Başlık 4">
            <a:extLst>
              <a:ext uri="{FF2B5EF4-FFF2-40B4-BE49-F238E27FC236}">
                <a16:creationId xmlns:a16="http://schemas.microsoft.com/office/drawing/2014/main" id="{77F18F1C-6694-4D63-8634-CEE920F7DDF6}"/>
              </a:ext>
            </a:extLst>
          </p:cNvPr>
          <p:cNvSpPr>
            <a:spLocks noGrp="1"/>
          </p:cNvSpPr>
          <p:nvPr>
            <p:ph type="title"/>
          </p:nvPr>
        </p:nvSpPr>
        <p:spPr>
          <a:xfrm>
            <a:off x="113636" y="1100233"/>
            <a:ext cx="5397237" cy="1325563"/>
          </a:xfrm>
        </p:spPr>
        <p:txBody>
          <a:bodyPr vert="horz" lIns="91440" tIns="45720" rIns="91440" bIns="45720" rtlCol="0" anchor="ctr">
            <a:normAutofit fontScale="90000"/>
          </a:bodyPr>
          <a:lstStyle/>
          <a:p>
            <a:pPr algn="ctr"/>
            <a:r>
              <a:rPr lang="en-US" sz="3200" dirty="0" err="1"/>
              <a:t>Okul</a:t>
            </a:r>
            <a:r>
              <a:rPr lang="en-US" sz="3200" dirty="0"/>
              <a:t> </a:t>
            </a:r>
            <a:r>
              <a:rPr lang="en-US" sz="3200" dirty="0" err="1"/>
              <a:t>Eğitimi</a:t>
            </a:r>
            <a:r>
              <a:rPr lang="en-US" sz="3200" dirty="0"/>
              <a:t> </a:t>
            </a:r>
            <a:r>
              <a:rPr lang="en-US" sz="3200" dirty="0" err="1"/>
              <a:t>Alanında</a:t>
            </a:r>
            <a:r>
              <a:rPr lang="en-US" sz="3200" dirty="0"/>
              <a:t> </a:t>
            </a:r>
            <a:r>
              <a:rPr lang="en-US" sz="3200" dirty="0" err="1"/>
              <a:t>Personel</a:t>
            </a:r>
            <a:r>
              <a:rPr lang="en-US" sz="3200" dirty="0"/>
              <a:t> </a:t>
            </a:r>
            <a:r>
              <a:rPr lang="en-US" sz="3200" dirty="0" err="1"/>
              <a:t>ve</a:t>
            </a:r>
            <a:r>
              <a:rPr lang="en-US" sz="3200" dirty="0"/>
              <a:t> </a:t>
            </a:r>
            <a:r>
              <a:rPr lang="en-US" sz="3200" dirty="0" err="1"/>
              <a:t>Öğrenci</a:t>
            </a:r>
            <a:r>
              <a:rPr lang="en-US" sz="3200" dirty="0"/>
              <a:t> </a:t>
            </a:r>
            <a:r>
              <a:rPr lang="en-US" sz="3200" dirty="0" err="1"/>
              <a:t>Hareketliliği</a:t>
            </a:r>
            <a:r>
              <a:rPr lang="en-US" sz="3200" dirty="0"/>
              <a:t/>
            </a:r>
            <a:br>
              <a:rPr lang="en-US" sz="3200" dirty="0"/>
            </a:br>
            <a:endParaRPr lang="en-US" sz="3200" dirty="0"/>
          </a:p>
        </p:txBody>
      </p:sp>
      <p:pic>
        <p:nvPicPr>
          <p:cNvPr id="78" name="Resim 77">
            <a:extLst>
              <a:ext uri="{FF2B5EF4-FFF2-40B4-BE49-F238E27FC236}">
                <a16:creationId xmlns:a16="http://schemas.microsoft.com/office/drawing/2014/main" id="{D47BADC9-A9A2-4818-AF1E-32B21CF50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8106" y="6295574"/>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98" name="Freeform: Shape 97">
            <a:extLst>
              <a:ext uri="{FF2B5EF4-FFF2-40B4-BE49-F238E27FC236}">
                <a16:creationId xmlns:a16="http://schemas.microsoft.com/office/drawing/2014/main" id="{7D42D292-4C48-479B-9E59-E29CD9871C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Resim 17" descr="kişi, gök, grup, poz içeren bir resim&#10;&#10;Açıklama otomatik olarak oluşturuldu">
            <a:extLst>
              <a:ext uri="{FF2B5EF4-FFF2-40B4-BE49-F238E27FC236}">
                <a16:creationId xmlns:a16="http://schemas.microsoft.com/office/drawing/2014/main" id="{F6CCE0F1-267D-4904-9FFB-B87E86D2D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904" y="2401345"/>
            <a:ext cx="3918699" cy="2733293"/>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12" name="Dikdörtgen 11">
            <a:extLst>
              <a:ext uri="{FF2B5EF4-FFF2-40B4-BE49-F238E27FC236}">
                <a16:creationId xmlns:a16="http://schemas.microsoft.com/office/drawing/2014/main" id="{D02A9C7A-57E0-4EB2-9923-F848801A9108}"/>
              </a:ext>
            </a:extLst>
          </p:cNvPr>
          <p:cNvSpPr/>
          <p:nvPr/>
        </p:nvSpPr>
        <p:spPr>
          <a:xfrm>
            <a:off x="6159883" y="1116794"/>
            <a:ext cx="5397237" cy="4991736"/>
          </a:xfrm>
          <a:prstGeom prst="rect">
            <a:avLst/>
          </a:prstGeom>
        </p:spPr>
        <p:txBody>
          <a:bodyPr vert="horz" lIns="91440" tIns="45720" rIns="91440" bIns="45720" rtlCol="0">
            <a:normAutofit fontScale="92500" lnSpcReduction="10000"/>
          </a:bodyPr>
          <a:lstStyle/>
          <a:p>
            <a:pPr lvl="0" indent="-228600">
              <a:lnSpc>
                <a:spcPct val="90000"/>
              </a:lnSpc>
              <a:spcAft>
                <a:spcPts val="600"/>
              </a:spcAft>
              <a:buFont typeface="Arial" panose="020B0604020202020204" pitchFamily="34" charset="0"/>
              <a:buChar char="•"/>
            </a:pPr>
            <a:r>
              <a:rPr lang="en-US" sz="2400" dirty="0">
                <a:latin typeface="+mj-lt"/>
              </a:rPr>
              <a:t>Bu </a:t>
            </a:r>
            <a:r>
              <a:rPr lang="en-US" sz="2400" dirty="0" err="1">
                <a:latin typeface="+mj-lt"/>
              </a:rPr>
              <a:t>eylem</a:t>
            </a:r>
            <a:r>
              <a:rPr lang="en-US" sz="2400" dirty="0">
                <a:latin typeface="+mj-lt"/>
              </a:rPr>
              <a:t>, </a:t>
            </a:r>
            <a:r>
              <a:rPr lang="en-US" sz="2400" dirty="0" err="1">
                <a:latin typeface="+mj-lt"/>
              </a:rPr>
              <a:t>okul</a:t>
            </a:r>
            <a:r>
              <a:rPr lang="en-US" sz="2400" dirty="0">
                <a:latin typeface="+mj-lt"/>
              </a:rPr>
              <a:t> </a:t>
            </a:r>
            <a:r>
              <a:rPr lang="en-US" sz="2400" dirty="0" err="1">
                <a:latin typeface="+mj-lt"/>
              </a:rPr>
              <a:t>öğrencileri</a:t>
            </a:r>
            <a:r>
              <a:rPr lang="en-US" sz="2400" dirty="0">
                <a:latin typeface="+mj-lt"/>
              </a:rPr>
              <a:t> </a:t>
            </a:r>
            <a:r>
              <a:rPr lang="en-US" sz="2400" dirty="0" err="1">
                <a:latin typeface="+mj-lt"/>
              </a:rPr>
              <a:t>ve</a:t>
            </a:r>
            <a:r>
              <a:rPr lang="en-US" sz="2400" dirty="0">
                <a:latin typeface="+mj-lt"/>
              </a:rPr>
              <a:t> </a:t>
            </a:r>
            <a:r>
              <a:rPr lang="en-US" sz="2400" dirty="0" err="1">
                <a:latin typeface="+mj-lt"/>
              </a:rPr>
              <a:t>personeli</a:t>
            </a:r>
            <a:r>
              <a:rPr lang="en-US" sz="2400" dirty="0">
                <a:latin typeface="+mj-lt"/>
              </a:rPr>
              <a:t> </a:t>
            </a:r>
            <a:r>
              <a:rPr lang="en-US" sz="2400" dirty="0" err="1">
                <a:latin typeface="+mj-lt"/>
              </a:rPr>
              <a:t>için</a:t>
            </a:r>
            <a:r>
              <a:rPr lang="en-US" sz="2400" dirty="0">
                <a:latin typeface="+mj-lt"/>
              </a:rPr>
              <a:t> </a:t>
            </a:r>
            <a:r>
              <a:rPr lang="en-US" sz="2400" dirty="0" err="1">
                <a:latin typeface="+mj-lt"/>
              </a:rPr>
              <a:t>hareketlilik</a:t>
            </a:r>
            <a:r>
              <a:rPr lang="en-US" sz="2400" dirty="0">
                <a:latin typeface="+mj-lt"/>
              </a:rPr>
              <a:t> </a:t>
            </a:r>
            <a:r>
              <a:rPr lang="en-US" sz="2400" dirty="0" err="1">
                <a:latin typeface="+mj-lt"/>
              </a:rPr>
              <a:t>faaliyetleri</a:t>
            </a:r>
            <a:r>
              <a:rPr lang="en-US" sz="2400" dirty="0">
                <a:latin typeface="+mj-lt"/>
              </a:rPr>
              <a:t> </a:t>
            </a:r>
            <a:r>
              <a:rPr lang="en-US" sz="2400" dirty="0" err="1">
                <a:latin typeface="+mj-lt"/>
              </a:rPr>
              <a:t>düzenlemek</a:t>
            </a:r>
            <a:r>
              <a:rPr lang="en-US" sz="2400" dirty="0">
                <a:latin typeface="+mj-lt"/>
              </a:rPr>
              <a:t> </a:t>
            </a:r>
            <a:r>
              <a:rPr lang="en-US" sz="2400" dirty="0" err="1">
                <a:latin typeface="+mj-lt"/>
              </a:rPr>
              <a:t>isteyen,okul</a:t>
            </a:r>
            <a:r>
              <a:rPr lang="en-US" sz="2400" dirty="0">
                <a:latin typeface="+mj-lt"/>
              </a:rPr>
              <a:t> </a:t>
            </a:r>
            <a:r>
              <a:rPr lang="en-US" sz="2400" dirty="0" err="1">
                <a:latin typeface="+mj-lt"/>
              </a:rPr>
              <a:t>eğitimi</a:t>
            </a:r>
            <a:r>
              <a:rPr lang="en-US" sz="2400" dirty="0">
                <a:latin typeface="+mj-lt"/>
              </a:rPr>
              <a:t> </a:t>
            </a:r>
            <a:r>
              <a:rPr lang="en-US" sz="2400" dirty="0" err="1">
                <a:latin typeface="+mj-lt"/>
              </a:rPr>
              <a:t>alanında</a:t>
            </a:r>
            <a:r>
              <a:rPr lang="en-US" sz="2400" dirty="0">
                <a:latin typeface="+mj-lt"/>
              </a:rPr>
              <a:t> </a:t>
            </a:r>
            <a:r>
              <a:rPr lang="en-US" sz="2400" dirty="0" err="1">
                <a:latin typeface="+mj-lt"/>
              </a:rPr>
              <a:t>aktif</a:t>
            </a:r>
            <a:r>
              <a:rPr lang="en-US" sz="2400" dirty="0">
                <a:latin typeface="+mj-lt"/>
              </a:rPr>
              <a:t> </a:t>
            </a:r>
            <a:r>
              <a:rPr lang="en-US" sz="2400" dirty="0" err="1">
                <a:latin typeface="+mj-lt"/>
              </a:rPr>
              <a:t>yer</a:t>
            </a:r>
            <a:r>
              <a:rPr lang="en-US" sz="2400" dirty="0">
                <a:latin typeface="+mj-lt"/>
              </a:rPr>
              <a:t> </a:t>
            </a:r>
            <a:r>
              <a:rPr lang="en-US" sz="2400" dirty="0" err="1">
                <a:latin typeface="+mj-lt"/>
              </a:rPr>
              <a:t>olan</a:t>
            </a:r>
            <a:r>
              <a:rPr lang="en-US" sz="2400" dirty="0">
                <a:latin typeface="+mj-lt"/>
              </a:rPr>
              <a:t> </a:t>
            </a:r>
            <a:r>
              <a:rPr lang="en-US" sz="2400" dirty="0" err="1">
                <a:latin typeface="+mj-lt"/>
              </a:rPr>
              <a:t>okul</a:t>
            </a:r>
            <a:r>
              <a:rPr lang="en-US" sz="2400" dirty="0">
                <a:latin typeface="+mj-lt"/>
              </a:rPr>
              <a:t> </a:t>
            </a:r>
            <a:r>
              <a:rPr lang="en-US" sz="2400" dirty="0" err="1">
                <a:latin typeface="+mj-lt"/>
              </a:rPr>
              <a:t>ve</a:t>
            </a:r>
            <a:r>
              <a:rPr lang="en-US" sz="2400" dirty="0">
                <a:latin typeface="+mj-lt"/>
              </a:rPr>
              <a:t> </a:t>
            </a:r>
            <a:r>
              <a:rPr lang="en-US" sz="2400" dirty="0" err="1">
                <a:latin typeface="+mj-lt"/>
              </a:rPr>
              <a:t>kurumları</a:t>
            </a:r>
            <a:r>
              <a:rPr lang="en-US" sz="2400" dirty="0">
                <a:latin typeface="+mj-lt"/>
              </a:rPr>
              <a:t> </a:t>
            </a:r>
            <a:r>
              <a:rPr lang="en-US" sz="2400" dirty="0" err="1">
                <a:latin typeface="+mj-lt"/>
              </a:rPr>
              <a:t>destekler</a:t>
            </a:r>
            <a:r>
              <a:rPr lang="en-US" sz="2400" dirty="0">
                <a:latin typeface="+mj-lt"/>
              </a:rPr>
              <a:t>.</a:t>
            </a:r>
          </a:p>
          <a:p>
            <a:pPr lvl="0" indent="-228600">
              <a:lnSpc>
                <a:spcPct val="90000"/>
              </a:lnSpc>
              <a:spcAft>
                <a:spcPts val="600"/>
              </a:spcAft>
              <a:buFont typeface="Arial" panose="020B0604020202020204" pitchFamily="34" charset="0"/>
              <a:buChar char="•"/>
            </a:pPr>
            <a:endParaRPr lang="en-US" sz="2400" dirty="0">
              <a:latin typeface="+mj-lt"/>
            </a:endParaRPr>
          </a:p>
          <a:p>
            <a:pPr indent="-228600">
              <a:lnSpc>
                <a:spcPct val="90000"/>
              </a:lnSpc>
              <a:spcAft>
                <a:spcPts val="600"/>
              </a:spcAft>
              <a:buFont typeface="Arial" panose="020B0604020202020204" pitchFamily="34" charset="0"/>
              <a:buChar char="•"/>
            </a:pPr>
            <a:r>
              <a:rPr lang="en-US" sz="2400" dirty="0">
                <a:latin typeface="+mj-lt"/>
              </a:rPr>
              <a:t>Bu </a:t>
            </a:r>
            <a:r>
              <a:rPr lang="en-US" sz="2400" dirty="0" err="1">
                <a:latin typeface="+mj-lt"/>
              </a:rPr>
              <a:t>faaliyetler;personel</a:t>
            </a:r>
            <a:r>
              <a:rPr lang="en-US" sz="2400" dirty="0">
                <a:latin typeface="+mj-lt"/>
              </a:rPr>
              <a:t> </a:t>
            </a:r>
            <a:r>
              <a:rPr lang="en-US" sz="2400" dirty="0" err="1">
                <a:latin typeface="+mj-lt"/>
              </a:rPr>
              <a:t>için</a:t>
            </a:r>
            <a:r>
              <a:rPr lang="en-US" sz="2400" dirty="0">
                <a:latin typeface="+mj-lt"/>
              </a:rPr>
              <a:t> </a:t>
            </a:r>
            <a:r>
              <a:rPr lang="en-US" sz="2400" dirty="0" err="1">
                <a:latin typeface="+mj-lt"/>
              </a:rPr>
              <a:t>mesleki</a:t>
            </a:r>
            <a:r>
              <a:rPr lang="en-US" sz="2400" dirty="0">
                <a:latin typeface="+mj-lt"/>
              </a:rPr>
              <a:t> </a:t>
            </a:r>
            <a:r>
              <a:rPr lang="en-US" sz="2400" dirty="0" err="1">
                <a:latin typeface="+mj-lt"/>
              </a:rPr>
              <a:t>gelişim</a:t>
            </a:r>
            <a:r>
              <a:rPr lang="en-US" sz="2400" dirty="0">
                <a:latin typeface="+mj-lt"/>
              </a:rPr>
              <a:t> </a:t>
            </a:r>
            <a:r>
              <a:rPr lang="en-US" sz="2400" dirty="0" err="1">
                <a:latin typeface="+mj-lt"/>
              </a:rPr>
              <a:t>kursları</a:t>
            </a:r>
            <a:r>
              <a:rPr lang="en-US" sz="2400" dirty="0">
                <a:latin typeface="+mj-lt"/>
              </a:rPr>
              <a:t>, </a:t>
            </a:r>
            <a:r>
              <a:rPr lang="en-US" sz="2400" dirty="0" err="1">
                <a:latin typeface="+mj-lt"/>
              </a:rPr>
              <a:t>iş</a:t>
            </a:r>
            <a:r>
              <a:rPr lang="en-US" sz="2400" dirty="0">
                <a:latin typeface="+mj-lt"/>
              </a:rPr>
              <a:t> </a:t>
            </a:r>
            <a:r>
              <a:rPr lang="en-US" sz="2400" dirty="0" err="1">
                <a:latin typeface="+mj-lt"/>
              </a:rPr>
              <a:t>başı</a:t>
            </a:r>
            <a:r>
              <a:rPr lang="en-US" sz="2400" dirty="0">
                <a:latin typeface="+mj-lt"/>
              </a:rPr>
              <a:t> </a:t>
            </a:r>
            <a:r>
              <a:rPr lang="en-US" sz="2400" dirty="0" err="1">
                <a:latin typeface="+mj-lt"/>
              </a:rPr>
              <a:t>gözlem</a:t>
            </a:r>
            <a:r>
              <a:rPr lang="en-US" sz="2400" dirty="0">
                <a:latin typeface="+mj-lt"/>
              </a:rPr>
              <a:t> </a:t>
            </a:r>
            <a:r>
              <a:rPr lang="en-US" sz="2400" dirty="0" err="1">
                <a:latin typeface="+mj-lt"/>
              </a:rPr>
              <a:t>faaliyetleri,öğrenciler</a:t>
            </a:r>
            <a:r>
              <a:rPr lang="en-US" sz="2400" dirty="0">
                <a:latin typeface="+mj-lt"/>
              </a:rPr>
              <a:t> </a:t>
            </a:r>
            <a:r>
              <a:rPr lang="en-US" sz="2400" dirty="0" err="1">
                <a:latin typeface="+mj-lt"/>
              </a:rPr>
              <a:t>için</a:t>
            </a:r>
            <a:r>
              <a:rPr lang="en-US" sz="2400" dirty="0">
                <a:latin typeface="+mj-lt"/>
              </a:rPr>
              <a:t> </a:t>
            </a:r>
            <a:r>
              <a:rPr lang="en-US" sz="2400" dirty="0" err="1">
                <a:latin typeface="+mj-lt"/>
              </a:rPr>
              <a:t>bireysel</a:t>
            </a:r>
            <a:r>
              <a:rPr lang="en-US" sz="2400" dirty="0">
                <a:latin typeface="+mj-lt"/>
              </a:rPr>
              <a:t> </a:t>
            </a:r>
            <a:r>
              <a:rPr lang="en-US" sz="2400" dirty="0" err="1">
                <a:latin typeface="+mj-lt"/>
              </a:rPr>
              <a:t>ve</a:t>
            </a:r>
            <a:r>
              <a:rPr lang="en-US" sz="2400" dirty="0">
                <a:latin typeface="+mj-lt"/>
              </a:rPr>
              <a:t> </a:t>
            </a:r>
            <a:r>
              <a:rPr lang="en-US" sz="2400" dirty="0" err="1">
                <a:latin typeface="+mj-lt"/>
              </a:rPr>
              <a:t>grup</a:t>
            </a:r>
            <a:r>
              <a:rPr lang="en-US" sz="2400" dirty="0">
                <a:latin typeface="+mj-lt"/>
              </a:rPr>
              <a:t> </a:t>
            </a:r>
            <a:r>
              <a:rPr lang="en-US" sz="2400" dirty="0" err="1">
                <a:latin typeface="+mj-lt"/>
              </a:rPr>
              <a:t>hareketlilikleri</a:t>
            </a:r>
            <a:r>
              <a:rPr lang="en-US" sz="2400" dirty="0">
                <a:latin typeface="+mj-lt"/>
              </a:rPr>
              <a:t>, </a:t>
            </a:r>
            <a:r>
              <a:rPr lang="en-US" sz="2400" dirty="0" err="1">
                <a:latin typeface="+mj-lt"/>
              </a:rPr>
              <a:t>uzman</a:t>
            </a:r>
            <a:r>
              <a:rPr lang="en-US" sz="2400" dirty="0">
                <a:latin typeface="+mj-lt"/>
              </a:rPr>
              <a:t> </a:t>
            </a:r>
            <a:r>
              <a:rPr lang="en-US" sz="2400" dirty="0" err="1">
                <a:latin typeface="+mj-lt"/>
              </a:rPr>
              <a:t>davetleri</a:t>
            </a:r>
            <a:r>
              <a:rPr lang="en-US" sz="2400" dirty="0">
                <a:latin typeface="+mj-lt"/>
              </a:rPr>
              <a:t> </a:t>
            </a:r>
            <a:r>
              <a:rPr lang="en-US" sz="2400" dirty="0" err="1">
                <a:latin typeface="+mj-lt"/>
              </a:rPr>
              <a:t>olmak</a:t>
            </a:r>
            <a:r>
              <a:rPr lang="en-US" sz="2400" dirty="0">
                <a:latin typeface="+mj-lt"/>
              </a:rPr>
              <a:t> </a:t>
            </a:r>
            <a:r>
              <a:rPr lang="en-US" sz="2400" dirty="0" err="1">
                <a:latin typeface="+mj-lt"/>
              </a:rPr>
              <a:t>üzere</a:t>
            </a:r>
            <a:r>
              <a:rPr lang="en-US" sz="2400" dirty="0">
                <a:latin typeface="+mj-lt"/>
              </a:rPr>
              <a:t> </a:t>
            </a:r>
            <a:r>
              <a:rPr lang="en-US" sz="2400" dirty="0" err="1">
                <a:latin typeface="+mj-lt"/>
              </a:rPr>
              <a:t>sıralanabilir</a:t>
            </a:r>
            <a:endParaRPr lang="en-US" sz="2400" dirty="0">
              <a:latin typeface="+mj-lt"/>
            </a:endParaRPr>
          </a:p>
          <a:p>
            <a:pPr indent="-228600">
              <a:lnSpc>
                <a:spcPct val="90000"/>
              </a:lnSpc>
              <a:spcAft>
                <a:spcPts val="600"/>
              </a:spcAft>
              <a:buFont typeface="Arial" panose="020B0604020202020204" pitchFamily="34" charset="0"/>
              <a:buChar char="•"/>
            </a:pPr>
            <a:endParaRPr lang="en-US" sz="2400" dirty="0">
              <a:latin typeface="+mj-lt"/>
            </a:endParaRPr>
          </a:p>
          <a:p>
            <a:pPr indent="-228600">
              <a:lnSpc>
                <a:spcPct val="90000"/>
              </a:lnSpc>
              <a:spcAft>
                <a:spcPts val="600"/>
              </a:spcAft>
              <a:buFont typeface="Arial" panose="020B0604020202020204" pitchFamily="34" charset="0"/>
              <a:buChar char="•"/>
            </a:pPr>
            <a:r>
              <a:rPr lang="en-US" sz="2400" dirty="0" err="1">
                <a:latin typeface="+mj-lt"/>
              </a:rPr>
              <a:t>Katılımcı</a:t>
            </a:r>
            <a:r>
              <a:rPr lang="en-US" sz="2400" dirty="0">
                <a:latin typeface="+mj-lt"/>
              </a:rPr>
              <a:t> </a:t>
            </a:r>
            <a:r>
              <a:rPr lang="en-US" sz="2400" dirty="0" err="1">
                <a:latin typeface="+mj-lt"/>
              </a:rPr>
              <a:t>kuruluşlar</a:t>
            </a:r>
            <a:r>
              <a:rPr lang="en-US" sz="2400" dirty="0">
                <a:latin typeface="+mj-lt"/>
              </a:rPr>
              <a:t>, program </a:t>
            </a:r>
            <a:r>
              <a:rPr lang="en-US" sz="2400" dirty="0" err="1">
                <a:latin typeface="+mj-lt"/>
              </a:rPr>
              <a:t>tarafından</a:t>
            </a:r>
            <a:r>
              <a:rPr lang="en-US" sz="2400" dirty="0">
                <a:latin typeface="+mj-lt"/>
              </a:rPr>
              <a:t> </a:t>
            </a:r>
            <a:r>
              <a:rPr lang="en-US" sz="2400" dirty="0" err="1">
                <a:latin typeface="+mj-lt"/>
              </a:rPr>
              <a:t>sağlanan</a:t>
            </a:r>
            <a:r>
              <a:rPr lang="en-US" sz="2400" dirty="0">
                <a:latin typeface="+mj-lt"/>
              </a:rPr>
              <a:t> </a:t>
            </a:r>
            <a:r>
              <a:rPr lang="en-US" sz="2400" dirty="0" err="1">
                <a:latin typeface="+mj-lt"/>
              </a:rPr>
              <a:t>özel</a:t>
            </a:r>
            <a:r>
              <a:rPr lang="en-US" sz="2400" dirty="0">
                <a:latin typeface="+mj-lt"/>
              </a:rPr>
              <a:t> </a:t>
            </a:r>
            <a:r>
              <a:rPr lang="en-US" sz="2400" dirty="0" err="1">
                <a:latin typeface="+mj-lt"/>
              </a:rPr>
              <a:t>finansman</a:t>
            </a:r>
            <a:r>
              <a:rPr lang="en-US" sz="2400" dirty="0">
                <a:latin typeface="+mj-lt"/>
              </a:rPr>
              <a:t> </a:t>
            </a:r>
            <a:r>
              <a:rPr lang="en-US" sz="2400" dirty="0" err="1">
                <a:latin typeface="+mj-lt"/>
              </a:rPr>
              <a:t>fırsatlarını</a:t>
            </a:r>
            <a:r>
              <a:rPr lang="en-US" sz="2400" dirty="0">
                <a:latin typeface="+mj-lt"/>
              </a:rPr>
              <a:t> </a:t>
            </a:r>
            <a:r>
              <a:rPr lang="en-US" sz="2400" dirty="0" err="1">
                <a:latin typeface="+mj-lt"/>
              </a:rPr>
              <a:t>kullanarak</a:t>
            </a:r>
            <a:r>
              <a:rPr lang="en-US" sz="2400" dirty="0">
                <a:latin typeface="+mj-lt"/>
              </a:rPr>
              <a:t>, </a:t>
            </a:r>
            <a:r>
              <a:rPr lang="en-US" sz="2400" dirty="0" err="1">
                <a:latin typeface="+mj-lt"/>
              </a:rPr>
              <a:t>katılımcıları</a:t>
            </a:r>
            <a:r>
              <a:rPr lang="en-US" sz="2400" dirty="0">
                <a:latin typeface="+mj-lt"/>
              </a:rPr>
              <a:t> </a:t>
            </a:r>
            <a:r>
              <a:rPr lang="en-US" sz="2400" dirty="0" err="1">
                <a:latin typeface="+mj-lt"/>
              </a:rPr>
              <a:t>arasında</a:t>
            </a:r>
            <a:r>
              <a:rPr lang="en-US" sz="2400" dirty="0">
                <a:latin typeface="+mj-lt"/>
              </a:rPr>
              <a:t> </a:t>
            </a:r>
            <a:r>
              <a:rPr lang="en-US" sz="2400" dirty="0" err="1">
                <a:latin typeface="+mj-lt"/>
              </a:rPr>
              <a:t>farkındalık</a:t>
            </a:r>
            <a:r>
              <a:rPr lang="en-US" sz="2400" dirty="0">
                <a:latin typeface="+mj-lt"/>
              </a:rPr>
              <a:t> </a:t>
            </a:r>
            <a:r>
              <a:rPr lang="en-US" sz="2400" dirty="0" err="1">
                <a:latin typeface="+mj-lt"/>
              </a:rPr>
              <a:t>yaratarak</a:t>
            </a:r>
            <a:r>
              <a:rPr lang="en-US" sz="2400" dirty="0">
                <a:latin typeface="+mj-lt"/>
              </a:rPr>
              <a:t>, </a:t>
            </a:r>
            <a:r>
              <a:rPr lang="en-US" sz="2400" dirty="0" err="1">
                <a:latin typeface="+mj-lt"/>
              </a:rPr>
              <a:t>en</a:t>
            </a:r>
            <a:r>
              <a:rPr lang="en-US" sz="2400" dirty="0">
                <a:latin typeface="+mj-lt"/>
              </a:rPr>
              <a:t> </a:t>
            </a:r>
            <a:r>
              <a:rPr lang="en-US" sz="2400" dirty="0" err="1">
                <a:latin typeface="+mj-lt"/>
              </a:rPr>
              <a:t>iyi</a:t>
            </a:r>
            <a:r>
              <a:rPr lang="en-US" sz="2400" dirty="0">
                <a:latin typeface="+mj-lt"/>
              </a:rPr>
              <a:t> </a:t>
            </a:r>
            <a:r>
              <a:rPr lang="en-US" sz="2400" dirty="0" err="1">
                <a:latin typeface="+mj-lt"/>
              </a:rPr>
              <a:t>uygulamaları</a:t>
            </a:r>
            <a:r>
              <a:rPr lang="en-US" sz="2400" dirty="0">
                <a:latin typeface="+mj-lt"/>
              </a:rPr>
              <a:t> </a:t>
            </a:r>
            <a:r>
              <a:rPr lang="en-US" sz="2400" dirty="0" err="1">
                <a:latin typeface="+mj-lt"/>
              </a:rPr>
              <a:t>paylaşarak</a:t>
            </a:r>
            <a:r>
              <a:rPr lang="en-US" sz="2400" dirty="0">
                <a:latin typeface="+mj-lt"/>
              </a:rPr>
              <a:t> </a:t>
            </a:r>
            <a:r>
              <a:rPr lang="en-US" sz="2400" dirty="0" err="1">
                <a:latin typeface="+mj-lt"/>
              </a:rPr>
              <a:t>ve</a:t>
            </a:r>
            <a:r>
              <a:rPr lang="en-US" sz="2400" dirty="0">
                <a:latin typeface="+mj-lt"/>
              </a:rPr>
              <a:t> </a:t>
            </a:r>
            <a:r>
              <a:rPr lang="en-US" sz="2400" dirty="0" err="1">
                <a:latin typeface="+mj-lt"/>
              </a:rPr>
              <a:t>tasarladıkları</a:t>
            </a:r>
            <a:r>
              <a:rPr lang="en-US" sz="2400" dirty="0">
                <a:latin typeface="+mj-lt"/>
              </a:rPr>
              <a:t>  </a:t>
            </a:r>
            <a:r>
              <a:rPr lang="en-US" sz="2400" dirty="0" err="1">
                <a:latin typeface="+mj-lt"/>
              </a:rPr>
              <a:t>faaliyetler</a:t>
            </a:r>
            <a:r>
              <a:rPr lang="en-US" sz="2400" dirty="0">
                <a:latin typeface="+mj-lt"/>
              </a:rPr>
              <a:t> </a:t>
            </a:r>
            <a:r>
              <a:rPr lang="en-US" sz="2400" dirty="0" err="1">
                <a:latin typeface="+mj-lt"/>
              </a:rPr>
              <a:t>aracılığıyla</a:t>
            </a:r>
            <a:r>
              <a:rPr lang="en-US" sz="2400" dirty="0">
                <a:latin typeface="+mj-lt"/>
              </a:rPr>
              <a:t> </a:t>
            </a:r>
            <a:r>
              <a:rPr lang="en-US" sz="2400" dirty="0" err="1">
                <a:latin typeface="+mj-lt"/>
              </a:rPr>
              <a:t>kapsayıcılığı</a:t>
            </a:r>
            <a:r>
              <a:rPr lang="en-US" sz="2400" dirty="0">
                <a:latin typeface="+mj-lt"/>
              </a:rPr>
              <a:t> </a:t>
            </a:r>
            <a:r>
              <a:rPr lang="en-US" sz="2400" dirty="0" err="1">
                <a:latin typeface="+mj-lt"/>
              </a:rPr>
              <a:t>ve</a:t>
            </a:r>
            <a:r>
              <a:rPr lang="en-US" sz="2400" dirty="0">
                <a:latin typeface="+mj-lt"/>
              </a:rPr>
              <a:t> </a:t>
            </a:r>
            <a:r>
              <a:rPr lang="en-US" sz="2400" dirty="0" err="1">
                <a:latin typeface="+mj-lt"/>
              </a:rPr>
              <a:t>çeşitliliği</a:t>
            </a:r>
            <a:r>
              <a:rPr lang="en-US" sz="2400" dirty="0">
                <a:latin typeface="+mj-lt"/>
              </a:rPr>
              <a:t>, </a:t>
            </a:r>
            <a:r>
              <a:rPr lang="en-US" sz="2400" dirty="0" err="1">
                <a:latin typeface="+mj-lt"/>
              </a:rPr>
              <a:t>çevresel</a:t>
            </a:r>
            <a:r>
              <a:rPr lang="en-US" sz="2400" dirty="0">
                <a:latin typeface="+mj-lt"/>
              </a:rPr>
              <a:t> </a:t>
            </a:r>
            <a:r>
              <a:rPr lang="en-US" sz="2400" dirty="0" err="1">
                <a:latin typeface="+mj-lt"/>
              </a:rPr>
              <a:t>sürdürülebilirliği</a:t>
            </a:r>
            <a:r>
              <a:rPr lang="en-US" sz="2400" dirty="0">
                <a:latin typeface="+mj-lt"/>
              </a:rPr>
              <a:t> </a:t>
            </a:r>
            <a:r>
              <a:rPr lang="en-US" sz="2400" dirty="0" err="1">
                <a:latin typeface="+mj-lt"/>
              </a:rPr>
              <a:t>ve</a:t>
            </a:r>
            <a:r>
              <a:rPr lang="en-US" sz="2400" dirty="0">
                <a:latin typeface="+mj-lt"/>
              </a:rPr>
              <a:t> </a:t>
            </a:r>
            <a:r>
              <a:rPr lang="en-US" sz="2400" dirty="0" err="1">
                <a:latin typeface="+mj-lt"/>
              </a:rPr>
              <a:t>dijital</a:t>
            </a:r>
            <a:r>
              <a:rPr lang="en-US" sz="2400" dirty="0">
                <a:latin typeface="+mj-lt"/>
              </a:rPr>
              <a:t> </a:t>
            </a:r>
            <a:r>
              <a:rPr lang="en-US" sz="2400" dirty="0" err="1">
                <a:latin typeface="+mj-lt"/>
              </a:rPr>
              <a:t>eğitimi</a:t>
            </a:r>
            <a:r>
              <a:rPr lang="en-US" sz="2400" dirty="0">
                <a:latin typeface="+mj-lt"/>
              </a:rPr>
              <a:t> </a:t>
            </a:r>
            <a:r>
              <a:rPr lang="en-US" sz="2400" dirty="0" err="1">
                <a:latin typeface="+mj-lt"/>
              </a:rPr>
              <a:t>aktif</a:t>
            </a:r>
            <a:r>
              <a:rPr lang="en-US" sz="2400" dirty="0">
                <a:latin typeface="+mj-lt"/>
              </a:rPr>
              <a:t> </a:t>
            </a:r>
            <a:r>
              <a:rPr lang="en-US" sz="2400" dirty="0" err="1">
                <a:latin typeface="+mj-lt"/>
              </a:rPr>
              <a:t>olarak</a:t>
            </a:r>
            <a:r>
              <a:rPr lang="en-US" sz="2400" dirty="0">
                <a:latin typeface="+mj-lt"/>
              </a:rPr>
              <a:t> </a:t>
            </a:r>
            <a:r>
              <a:rPr lang="en-US" sz="2400" dirty="0" err="1">
                <a:latin typeface="+mj-lt"/>
              </a:rPr>
              <a:t>teşvik</a:t>
            </a:r>
            <a:r>
              <a:rPr lang="en-US" sz="2400" dirty="0">
                <a:latin typeface="+mj-lt"/>
              </a:rPr>
              <a:t> </a:t>
            </a:r>
            <a:r>
              <a:rPr lang="en-US" sz="2400" dirty="0" err="1">
                <a:latin typeface="+mj-lt"/>
              </a:rPr>
              <a:t>etmelidir</a:t>
            </a:r>
            <a:endParaRPr lang="en-US" sz="2400" dirty="0">
              <a:latin typeface="+mj-lt"/>
            </a:endParaRPr>
          </a:p>
        </p:txBody>
      </p:sp>
      <p:sp>
        <p:nvSpPr>
          <p:cNvPr id="100" name="Arc 99">
            <a:extLst>
              <a:ext uri="{FF2B5EF4-FFF2-40B4-BE49-F238E27FC236}">
                <a16:creationId xmlns:a16="http://schemas.microsoft.com/office/drawing/2014/main" id="{533DF362-939D-4EEE-8DC4-6B54607E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63529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643467" y="321734"/>
            <a:ext cx="10905066" cy="1135737"/>
          </a:xfrm>
        </p:spPr>
        <p:txBody>
          <a:bodyPr>
            <a:normAutofit/>
          </a:bodyPr>
          <a:lstStyle/>
          <a:p>
            <a:r>
              <a:rPr lang="tr-TR" sz="3600"/>
              <a:t>Personel Hareketliliği</a:t>
            </a:r>
          </a:p>
        </p:txBody>
      </p:sp>
      <p:sp>
        <p:nvSpPr>
          <p:cNvPr id="3" name="İçerik Yer Tutucusu 2"/>
          <p:cNvSpPr>
            <a:spLocks noGrp="1"/>
          </p:cNvSpPr>
          <p:nvPr>
            <p:ph idx="1"/>
          </p:nvPr>
        </p:nvSpPr>
        <p:spPr>
          <a:xfrm>
            <a:off x="643469" y="1782981"/>
            <a:ext cx="4363960" cy="4393982"/>
          </a:xfrm>
        </p:spPr>
        <p:txBody>
          <a:bodyPr>
            <a:normAutofit/>
          </a:bodyPr>
          <a:lstStyle/>
          <a:p>
            <a:r>
              <a:rPr lang="tr-TR" sz="2400" dirty="0">
                <a:latin typeface="+mj-lt"/>
              </a:rPr>
              <a:t>Uygun Faaliyetler</a:t>
            </a:r>
            <a:endParaRPr lang="en-US" sz="2400" dirty="0">
              <a:latin typeface="+mj-lt"/>
            </a:endParaRPr>
          </a:p>
          <a:p>
            <a:r>
              <a:rPr lang="tr-TR" sz="2400" dirty="0">
                <a:latin typeface="+mj-lt"/>
              </a:rPr>
              <a:t>İş başı Gözlem(2 ila 60 gün)</a:t>
            </a:r>
          </a:p>
          <a:p>
            <a:r>
              <a:rPr lang="tr-TR" sz="2400" dirty="0">
                <a:latin typeface="+mj-lt"/>
              </a:rPr>
              <a:t>Öğretim Görevlendirmesi(2 ila 365 gün)</a:t>
            </a:r>
          </a:p>
          <a:p>
            <a:r>
              <a:rPr lang="sv-SE" sz="2400" dirty="0">
                <a:latin typeface="+mj-lt"/>
              </a:rPr>
              <a:t>Kurslar ve eğitim (2 ila 30 gün)</a:t>
            </a:r>
            <a:endParaRPr lang="tr-TR" sz="2400" dirty="0">
              <a:latin typeface="+mj-lt"/>
            </a:endParaRPr>
          </a:p>
          <a:p>
            <a:endParaRPr lang="tr-TR" sz="2400" dirty="0">
              <a:latin typeface="+mj-lt"/>
            </a:endParaRPr>
          </a:p>
          <a:p>
            <a:r>
              <a:rPr lang="tr-TR" sz="2400" dirty="0">
                <a:latin typeface="+mj-lt"/>
              </a:rPr>
              <a:t>Kurs ve eğitim durumunda, uygun kurs ücretleri katılımcı başına toplam 10 gün ile sınırlandırılacaktır. </a:t>
            </a:r>
          </a:p>
        </p:txBody>
      </p:sp>
      <p:grpSp>
        <p:nvGrpSpPr>
          <p:cNvPr id="25" name="Group 16">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a:solidFill>
            <a:srgbClr val="FFDE7B"/>
          </a:solidFill>
        </p:grpSpPr>
        <p:sp>
          <p:nvSpPr>
            <p:cNvPr id="18" name="Isosceles Triangle 17">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8">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Resim 7" descr="metin, işaret içeren bir resim&#10;&#10;Açıklama otomatik olarak oluşturuldu">
            <a:extLst>
              <a:ext uri="{FF2B5EF4-FFF2-40B4-BE49-F238E27FC236}">
                <a16:creationId xmlns:a16="http://schemas.microsoft.com/office/drawing/2014/main" id="{AEEAD46C-C933-4E34-8929-443ED48611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321" y="1900368"/>
            <a:ext cx="6057900" cy="4000500"/>
          </a:xfrm>
          <a:prstGeom prst="rect">
            <a:avLst/>
          </a:prstGeom>
        </p:spPr>
      </p:pic>
      <p:grpSp>
        <p:nvGrpSpPr>
          <p:cNvPr id="27" name="Group 20">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2" name="Rectangle 21">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Resim 27">
            <a:extLst>
              <a:ext uri="{FF2B5EF4-FFF2-40B4-BE49-F238E27FC236}">
                <a16:creationId xmlns:a16="http://schemas.microsoft.com/office/drawing/2014/main" id="{255D05D7-A6D1-4AB1-8680-B0AC642AC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4103082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5">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7">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9" name="Rectangle 18">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9">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Resim 27">
            <a:extLst>
              <a:ext uri="{FF2B5EF4-FFF2-40B4-BE49-F238E27FC236}">
                <a16:creationId xmlns:a16="http://schemas.microsoft.com/office/drawing/2014/main" id="{C3D13346-4BC4-45F8-AB5F-039B39652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303" y="6324556"/>
            <a:ext cx="6967367" cy="508325"/>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15" name="Resim 14" descr="metin, küçük resim içeren bir resim&#10;&#10;Açıklama otomatik olarak oluşturuldu">
            <a:extLst>
              <a:ext uri="{FF2B5EF4-FFF2-40B4-BE49-F238E27FC236}">
                <a16:creationId xmlns:a16="http://schemas.microsoft.com/office/drawing/2014/main" id="{1517BEAC-0E2D-4FDE-B744-C3243067B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723880"/>
            <a:ext cx="4876800" cy="1390650"/>
          </a:xfrm>
          <a:prstGeom prst="rect">
            <a:avLst/>
          </a:prstGeom>
        </p:spPr>
      </p:pic>
      <p:sp>
        <p:nvSpPr>
          <p:cNvPr id="3" name="İçerik Yer Tutucusu 2"/>
          <p:cNvSpPr>
            <a:spLocks noGrp="1"/>
          </p:cNvSpPr>
          <p:nvPr>
            <p:ph idx="1"/>
          </p:nvPr>
        </p:nvSpPr>
        <p:spPr>
          <a:xfrm>
            <a:off x="590719" y="2330505"/>
            <a:ext cx="6009366" cy="3979585"/>
          </a:xfrm>
        </p:spPr>
        <p:txBody>
          <a:bodyPr anchor="ctr">
            <a:normAutofit/>
          </a:bodyPr>
          <a:lstStyle/>
          <a:p>
            <a:r>
              <a:rPr lang="tr-TR" sz="2000" dirty="0"/>
              <a:t>Kurs seçimi ve eğitim başvuru sahiplerinin sorumluluğundadır.</a:t>
            </a:r>
          </a:p>
          <a:p>
            <a:r>
              <a:rPr lang="tr-TR" sz="2000" dirty="0"/>
              <a:t>Aşağıdaki linkte yer alan kalite standartları, başvuru sahiplerine kurs seçimlerinde rehberlik etmek için tasarlanmıştır.</a:t>
            </a:r>
          </a:p>
          <a:p>
            <a:r>
              <a:rPr lang="tr-TR" sz="2000" dirty="0"/>
              <a:t> </a:t>
            </a:r>
            <a:r>
              <a:rPr lang="tr-TR" sz="2000" dirty="0">
                <a:hlinkClick r:id="rId4"/>
              </a:rPr>
              <a:t>https://ec.europa.eu/programmes/erasmus-plus/resources/quality-standardscourses-</a:t>
            </a:r>
            <a:endParaRPr lang="tr-TR" sz="2000" dirty="0"/>
          </a:p>
          <a:p>
            <a:r>
              <a:rPr lang="tr-TR" sz="2000" dirty="0"/>
              <a:t>Fiziksel hareketliliğe ek olarak, tüm personel hareketliliği faaliyetleri sanal etkinliklerle </a:t>
            </a:r>
            <a:r>
              <a:rPr lang="tr-TR" sz="2000" dirty="0" err="1"/>
              <a:t>harmanlanabilir.Yukarıda</a:t>
            </a:r>
            <a:r>
              <a:rPr lang="tr-TR" sz="2000" dirty="0"/>
              <a:t> belirtilen minimum ve maksimum süreler fiziksel hareketlilik için geçerlidir.</a:t>
            </a:r>
          </a:p>
          <a:p>
            <a:endParaRPr lang="tr-TR" sz="2000" dirty="0"/>
          </a:p>
        </p:txBody>
      </p:sp>
    </p:spTree>
    <p:extLst>
      <p:ext uri="{BB962C8B-B14F-4D97-AF65-F5344CB8AC3E}">
        <p14:creationId xmlns:p14="http://schemas.microsoft.com/office/powerpoint/2010/main" val="4083968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38200" y="365125"/>
            <a:ext cx="10515600" cy="1325563"/>
          </a:xfrm>
        </p:spPr>
        <p:txBody>
          <a:bodyPr>
            <a:normAutofit/>
          </a:bodyPr>
          <a:lstStyle/>
          <a:p>
            <a:r>
              <a:rPr lang="tr-TR" sz="5400"/>
              <a:t>Uygun Katılımcılar</a:t>
            </a:r>
          </a:p>
        </p:txBody>
      </p:sp>
      <p:sp>
        <p:nvSpPr>
          <p:cNvPr id="10" name="sketch line">
            <a:extLst>
              <a:ext uri="{FF2B5EF4-FFF2-40B4-BE49-F238E27FC236}">
                <a16:creationId xmlns:a16="http://schemas.microsoft.com/office/drawing/2014/main" id="{DB17E863-922E-4C26-BD64-E8FD41D286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FFC000"/>
          </a:solidFill>
          <a:ln w="41275" cap="rnd">
            <a:solidFill>
              <a:srgbClr val="FFC00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838200" y="1929384"/>
            <a:ext cx="10515600" cy="4251960"/>
          </a:xfrm>
        </p:spPr>
        <p:txBody>
          <a:bodyPr>
            <a:normAutofit/>
          </a:bodyPr>
          <a:lstStyle/>
          <a:p>
            <a:r>
              <a:rPr lang="tr-TR" sz="2000" dirty="0"/>
              <a:t>Öğretmenler, okul liderleri ve diğer tüm öğretim dışı uzmanlar ve okul eğitiminde çalışan personel.</a:t>
            </a:r>
          </a:p>
          <a:p>
            <a:r>
              <a:rPr lang="tr-TR" sz="2000" dirty="0"/>
              <a:t>Okullarda eğitim personeli olarak görev yapmayan personeller (öğretmen asistanları, pedagojik danışmanlar, psikologlar vb.) Veya okul eğitimi sektöründeki diğer kuruluşlarda çalışan personeli içerir.(ör. okul müfettişleri, danışmanlar, okul eğitiminden sorumlu politika koordinatörleri, vb.).</a:t>
            </a:r>
          </a:p>
          <a:p>
            <a:r>
              <a:rPr lang="tr-TR" sz="2000" dirty="0"/>
              <a:t>Katılımcılar, gönderen kuruluşta çalışıyor olmalı veya kuruluşun temel faaliyetlerinin uygulanmasına yardımcı olmak için gönderen kuruluşla düzenli olarak çalışmalıdır (örneğin, harici eğitmenler, uzmanlar veya gönüllüler olarak).</a:t>
            </a:r>
          </a:p>
          <a:p>
            <a:r>
              <a:rPr lang="tr-TR" sz="2000" dirty="0"/>
              <a:t>Her durumda, katılımcıyı gönderen kuruluşa bağlayan görevler, Ulusal Ajansın bu bağlantıyı doğrulamasına izin verecek şekilde belgelendirilmelidir (örneğin bir iş veya gönüllü sözleşmesi, görev tanımı veya benzer bir belge ile). Ulusal Ajanslar, neyin kabul edilebilir çalışma ilişkileri oluşturduğuna ve ulusal bağlamlarında destekleyici belgelere ilişkin şeffaf ve tutarlı bir uygulama oluşturacaklardır.</a:t>
            </a:r>
          </a:p>
          <a:p>
            <a:r>
              <a:rPr lang="tr-TR" sz="2000" dirty="0"/>
              <a:t>***Faaliyetler, bir Program Ülkesinde yurtdışında gerçekleştirilmelidir.</a:t>
            </a:r>
          </a:p>
          <a:p>
            <a:endParaRPr lang="tr-TR" sz="2000" dirty="0"/>
          </a:p>
        </p:txBody>
      </p:sp>
      <p:pic>
        <p:nvPicPr>
          <p:cNvPr id="9" name="Resim 8">
            <a:extLst>
              <a:ext uri="{FF2B5EF4-FFF2-40B4-BE49-F238E27FC236}">
                <a16:creationId xmlns:a16="http://schemas.microsoft.com/office/drawing/2014/main" id="{44C82D9E-B92D-4221-8DE7-31E571EA70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83621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Resim 7" descr="uçurtma, şemsiye, zemin, aksesuar içeren bir resim&#10;&#10;Açıklama otomatik olarak oluşturuldu">
            <a:extLst>
              <a:ext uri="{FF2B5EF4-FFF2-40B4-BE49-F238E27FC236}">
                <a16:creationId xmlns:a16="http://schemas.microsoft.com/office/drawing/2014/main" id="{2082F8CE-A0A1-41FB-B888-44C1F2DE44B2}"/>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Unvan 1"/>
          <p:cNvSpPr>
            <a:spLocks noGrp="1"/>
          </p:cNvSpPr>
          <p:nvPr>
            <p:ph type="title"/>
          </p:nvPr>
        </p:nvSpPr>
        <p:spPr>
          <a:xfrm>
            <a:off x="719957" y="1536497"/>
            <a:ext cx="4204137" cy="1342754"/>
          </a:xfrm>
        </p:spPr>
        <p:txBody>
          <a:bodyPr>
            <a:normAutofit/>
          </a:bodyPr>
          <a:lstStyle/>
          <a:p>
            <a:pPr algn="ctr"/>
            <a:r>
              <a:rPr lang="tr-TR" sz="3600" dirty="0"/>
              <a:t/>
            </a:r>
            <a:br>
              <a:rPr lang="tr-TR" sz="3600" dirty="0"/>
            </a:br>
            <a:r>
              <a:rPr lang="tr-TR" sz="3600" dirty="0"/>
              <a:t>Öğrenci Hareketliliği</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İçerik Yer Tutucusu 2"/>
          <p:cNvSpPr>
            <a:spLocks noGrp="1"/>
          </p:cNvSpPr>
          <p:nvPr>
            <p:ph idx="1"/>
          </p:nvPr>
        </p:nvSpPr>
        <p:spPr>
          <a:xfrm>
            <a:off x="525514" y="3787650"/>
            <a:ext cx="5100586" cy="2619839"/>
          </a:xfrm>
        </p:spPr>
        <p:txBody>
          <a:bodyPr anchor="ctr">
            <a:normAutofit/>
          </a:bodyPr>
          <a:lstStyle/>
          <a:p>
            <a:pPr marL="0" indent="0">
              <a:buNone/>
            </a:pPr>
            <a:endParaRPr lang="tr-TR" sz="1800" dirty="0"/>
          </a:p>
          <a:p>
            <a:r>
              <a:rPr lang="tr-TR" sz="1800" dirty="0"/>
              <a:t>Okul öğrencilerinin grup hareketliliği(2 ile 30 gün, grup başına en az iki öğrenci)</a:t>
            </a:r>
          </a:p>
          <a:p>
            <a:r>
              <a:rPr lang="tr-TR" sz="1800" dirty="0"/>
              <a:t>Gönderen okuldan bir grup öğrenci, başka bir ülkedeki akranlarıyla birlikte öğrenerek zaman geçirmesi hedeflenir. Gönderen okuldaki öğretmenler veya diğer yetkili kişiler, faaliyetin tamamı boyunca öğrencilere eşlik etmelidir.</a:t>
            </a:r>
          </a:p>
          <a:p>
            <a:endParaRPr lang="tr-TR" sz="1800" dirty="0"/>
          </a:p>
          <a:p>
            <a:endParaRPr lang="tr-TR" sz="1800" dirty="0"/>
          </a:p>
        </p:txBody>
      </p:sp>
    </p:spTree>
    <p:extLst>
      <p:ext uri="{BB962C8B-B14F-4D97-AF65-F5344CB8AC3E}">
        <p14:creationId xmlns:p14="http://schemas.microsoft.com/office/powerpoint/2010/main" val="4012521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Resim 5" descr="kişi, iç mekan, grup, oda içeren bir resim&#10;&#10;Açıklama otomatik olarak oluşturuldu">
            <a:extLst>
              <a:ext uri="{FF2B5EF4-FFF2-40B4-BE49-F238E27FC236}">
                <a16:creationId xmlns:a16="http://schemas.microsoft.com/office/drawing/2014/main" id="{F7C5BAB7-A5A8-4755-B004-F46414F86B37}"/>
              </a:ext>
            </a:extLst>
          </p:cNvPr>
          <p:cNvPicPr>
            <a:picLocks noChangeAspect="1"/>
          </p:cNvPicPr>
          <p:nvPr/>
        </p:nvPicPr>
        <p:blipFill rotWithShape="1">
          <a:blip r:embed="rId2">
            <a:extLst>
              <a:ext uri="{28A0092B-C50C-407E-A947-70E740481C1C}">
                <a14:useLocalDpi xmlns:a14="http://schemas.microsoft.com/office/drawing/2010/main" val="0"/>
              </a:ext>
            </a:extLst>
          </a:blip>
          <a:srcRect l="890" r="5776"/>
          <a:stretch/>
        </p:blipFill>
        <p:spPr>
          <a:xfrm>
            <a:off x="-1" y="-1003290"/>
            <a:ext cx="12191981" cy="6857990"/>
          </a:xfrm>
          <a:prstGeom prst="rect">
            <a:avLst/>
          </a:prstGeom>
        </p:spPr>
      </p:pic>
      <p:sp>
        <p:nvSpPr>
          <p:cNvPr id="11" name="Rectangle 10">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987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çerik Yer Tutucusu 2"/>
          <p:cNvSpPr>
            <a:spLocks noGrp="1"/>
          </p:cNvSpPr>
          <p:nvPr>
            <p:ph idx="1"/>
          </p:nvPr>
        </p:nvSpPr>
        <p:spPr>
          <a:xfrm>
            <a:off x="643467" y="1782981"/>
            <a:ext cx="6891187" cy="4393982"/>
          </a:xfrm>
        </p:spPr>
        <p:txBody>
          <a:bodyPr>
            <a:normAutofit/>
          </a:bodyPr>
          <a:lstStyle/>
          <a:p>
            <a:r>
              <a:rPr lang="tr-TR" sz="2000" dirty="0"/>
              <a:t>Okul öğrencilerinin kısa süreli öğrenim hareketliliği(10 ila 29 gün): Öğrenciler, bir ortak okulda okumak veya yurtdışındaki başka bir ilgili kuruluşta staj yapmak için yurtdışında bir süre geçirebilirler. Her katılımcı için bireysel bir öğrenme programı </a:t>
            </a:r>
            <a:r>
              <a:rPr lang="tr-TR" sz="2000" dirty="0" err="1"/>
              <a:t>tanımlanmalıdır.İmkanı</a:t>
            </a:r>
            <a:r>
              <a:rPr lang="tr-TR" sz="2000" dirty="0"/>
              <a:t> kısıtlı  katılımcılar için, gerekçelendirilirse minimum 2 gün süre ile hareketlilik organize edilebilir.</a:t>
            </a:r>
          </a:p>
          <a:p>
            <a:r>
              <a:rPr lang="tr-TR" sz="2000" dirty="0"/>
              <a:t>Okul öğrencilerinin uzun vadeli öğrenme hareketliliği (30 ila 365 gün) : Öğrenciler, bir ortak okulda okumak veya yurtdışındaki başka bir ilgili kuruluşta staj yapmak için yurtdışında bir süre geçirebilirler. Her katılımcı için bireysel bir öğrenme programı tanımlanmalıdır. Tüm katılımcılara zorunlu bir ayrılış öncesi eğitim verilecektir.</a:t>
            </a:r>
          </a:p>
          <a:p>
            <a:endParaRPr lang="tr-TR" sz="2000" dirty="0"/>
          </a:p>
        </p:txBody>
      </p:sp>
      <p:grpSp>
        <p:nvGrpSpPr>
          <p:cNvPr id="13" name="Group 12">
            <a:extLst>
              <a:ext uri="{FF2B5EF4-FFF2-40B4-BE49-F238E27FC236}">
                <a16:creationId xmlns:a16="http://schemas.microsoft.com/office/drawing/2014/main" id="{07EAA094-9CF6-4695-958A-33D9BCAA947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4" name="Rectangle 13">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A580F890-B085-4E95-96AA-55AEBEC5CE6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Isosceles Triangle 16">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Resim 15">
            <a:extLst>
              <a:ext uri="{FF2B5EF4-FFF2-40B4-BE49-F238E27FC236}">
                <a16:creationId xmlns:a16="http://schemas.microsoft.com/office/drawing/2014/main" id="{7B146B1F-9707-4B59-A8F8-9206B944A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274472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C76A9D0-BC10-422D-B470-AB97D09057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0446FEB-8296-4C58-A416-FE66BF9333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2164" y="-1"/>
            <a:ext cx="759618" cy="6858000"/>
          </a:xfrm>
          <a:custGeom>
            <a:avLst/>
            <a:gdLst>
              <a:gd name="connsiteX0" fmla="*/ 666 w 759618"/>
              <a:gd name="connsiteY0" fmla="*/ 0 h 6858000"/>
              <a:gd name="connsiteX1" fmla="*/ 759618 w 759618"/>
              <a:gd name="connsiteY1" fmla="*/ 0 h 6858000"/>
              <a:gd name="connsiteX2" fmla="*/ 759618 w 759618"/>
              <a:gd name="connsiteY2" fmla="*/ 1613808 h 6858000"/>
              <a:gd name="connsiteX3" fmla="*/ 759618 w 759618"/>
              <a:gd name="connsiteY3" fmla="*/ 2003729 h 6858000"/>
              <a:gd name="connsiteX4" fmla="*/ 759618 w 759618"/>
              <a:gd name="connsiteY4" fmla="*/ 6858000 h 6858000"/>
              <a:gd name="connsiteX5" fmla="*/ 0 w 759618"/>
              <a:gd name="connsiteY5" fmla="*/ 6391227 h 6858000"/>
              <a:gd name="connsiteX6" fmla="*/ 0 w 759618"/>
              <a:gd name="connsiteY6" fmla="*/ 1147035 h 6858000"/>
              <a:gd name="connsiteX7" fmla="*/ 666 w 759618"/>
              <a:gd name="connsiteY7" fmla="*/ 114744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618" h="6858000">
                <a:moveTo>
                  <a:pt x="666" y="0"/>
                </a:moveTo>
                <a:lnTo>
                  <a:pt x="759618" y="0"/>
                </a:lnTo>
                <a:lnTo>
                  <a:pt x="759618" y="1613808"/>
                </a:lnTo>
                <a:lnTo>
                  <a:pt x="759618" y="2003729"/>
                </a:lnTo>
                <a:lnTo>
                  <a:pt x="759618" y="6858000"/>
                </a:lnTo>
                <a:lnTo>
                  <a:pt x="0" y="6391227"/>
                </a:lnTo>
                <a:lnTo>
                  <a:pt x="0" y="1147035"/>
                </a:lnTo>
                <a:lnTo>
                  <a:pt x="666" y="1147444"/>
                </a:lnTo>
                <a:close/>
              </a:path>
            </a:pathLst>
          </a:custGeom>
          <a:solidFill>
            <a:srgbClr val="FFDE7B"/>
          </a:solidFill>
          <a:ln>
            <a:solidFill>
              <a:srgbClr val="FFDE7B"/>
            </a:solidFill>
          </a:ln>
        </p:spPr>
        <p:txBody>
          <a:bodyPr vert="horz" wrap="square" lIns="91440" tIns="45720" rIns="91440" bIns="45720" numCol="1" anchor="t" anchorCtr="0" compatLnSpc="1">
            <a:prstTxWarp prst="textNoShape">
              <a:avLst/>
            </a:prstTxWarp>
            <a:noAutofit/>
          </a:bodyPr>
          <a:lstStyle/>
          <a:p>
            <a:endParaRPr lang="en-US">
              <a:solidFill>
                <a:schemeClr val="tx1"/>
              </a:solidFill>
            </a:endParaRPr>
          </a:p>
        </p:txBody>
      </p:sp>
      <p:sp>
        <p:nvSpPr>
          <p:cNvPr id="31" name="Freeform 7">
            <a:extLst>
              <a:ext uri="{FF2B5EF4-FFF2-40B4-BE49-F238E27FC236}">
                <a16:creationId xmlns:a16="http://schemas.microsoft.com/office/drawing/2014/main" id="{46967A53-5258-4D52-BF7A-67912198A1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879652"/>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rgbClr val="FFC000"/>
          </a:solidFill>
          <a:ln>
            <a:solidFill>
              <a:srgbClr val="FFDE7B"/>
            </a:solidFill>
          </a:ln>
        </p:spPr>
        <p:txBody>
          <a:bodyPr vert="horz" wrap="square" lIns="91440" tIns="45720" rIns="91440" bIns="45720" numCol="1" anchor="t" anchorCtr="0" compatLnSpc="1">
            <a:prstTxWarp prst="textNoShape">
              <a:avLst/>
            </a:prstTxWarp>
          </a:bodyPr>
          <a:lstStyle/>
          <a:p>
            <a:endParaRPr lang="en-US"/>
          </a:p>
        </p:txBody>
      </p:sp>
      <p:sp useBgFill="1">
        <p:nvSpPr>
          <p:cNvPr id="33" name="Freeform: Shape 32">
            <a:extLst>
              <a:ext uri="{FF2B5EF4-FFF2-40B4-BE49-F238E27FC236}">
                <a16:creationId xmlns:a16="http://schemas.microsoft.com/office/drawing/2014/main" id="{1ABC2BC2-F576-4967-9EDA-93DBDDD8D1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34682" cy="6141008"/>
          </a:xfrm>
          <a:custGeom>
            <a:avLst/>
            <a:gdLst>
              <a:gd name="connsiteX0" fmla="*/ 0 w 4634682"/>
              <a:gd name="connsiteY0" fmla="*/ 0 h 6141008"/>
              <a:gd name="connsiteX1" fmla="*/ 4634682 w 4634682"/>
              <a:gd name="connsiteY1" fmla="*/ 0 h 6141008"/>
              <a:gd name="connsiteX2" fmla="*/ 4634682 w 4634682"/>
              <a:gd name="connsiteY2" fmla="*/ 6141008 h 6141008"/>
              <a:gd name="connsiteX3" fmla="*/ 0 w 4634682"/>
              <a:gd name="connsiteY3" fmla="*/ 6141008 h 6141008"/>
            </a:gdLst>
            <a:ahLst/>
            <a:cxnLst>
              <a:cxn ang="0">
                <a:pos x="connsiteX0" y="connsiteY0"/>
              </a:cxn>
              <a:cxn ang="0">
                <a:pos x="connsiteX1" y="connsiteY1"/>
              </a:cxn>
              <a:cxn ang="0">
                <a:pos x="connsiteX2" y="connsiteY2"/>
              </a:cxn>
              <a:cxn ang="0">
                <a:pos x="connsiteX3" y="connsiteY3"/>
              </a:cxn>
            </a:cxnLst>
            <a:rect l="l" t="t" r="r" b="b"/>
            <a:pathLst>
              <a:path w="4634682" h="6141008">
                <a:moveTo>
                  <a:pt x="0" y="0"/>
                </a:moveTo>
                <a:lnTo>
                  <a:pt x="4634682" y="0"/>
                </a:lnTo>
                <a:lnTo>
                  <a:pt x="4634682" y="6141008"/>
                </a:lnTo>
                <a:lnTo>
                  <a:pt x="0" y="6141008"/>
                </a:lnTo>
                <a:close/>
              </a:path>
            </a:pathLst>
          </a:custGeom>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Resim 8">
            <a:extLst>
              <a:ext uri="{FF2B5EF4-FFF2-40B4-BE49-F238E27FC236}">
                <a16:creationId xmlns:a16="http://schemas.microsoft.com/office/drawing/2014/main" id="{44C82D9E-B92D-4221-8DE7-31E571EA70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8" y="1666306"/>
            <a:ext cx="4444699" cy="324276"/>
          </a:xfrm>
          <a:prstGeom prst="rect">
            <a:avLst/>
          </a:prstGeom>
        </p:spPr>
      </p:pic>
      <p:pic>
        <p:nvPicPr>
          <p:cNvPr id="15" name="Resim 14" descr="kişi, iç mekan, insanlar, grup içeren bir resim&#10;&#10;Açıklama otomatik olarak oluşturuldu">
            <a:extLst>
              <a:ext uri="{FF2B5EF4-FFF2-40B4-BE49-F238E27FC236}">
                <a16:creationId xmlns:a16="http://schemas.microsoft.com/office/drawing/2014/main" id="{E04EAAA7-9DD0-43EC-901E-77C33D53B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10" y="3540420"/>
            <a:ext cx="3798314" cy="2212517"/>
          </a:xfrm>
          <a:prstGeom prst="rect">
            <a:avLst/>
          </a:prstGeom>
        </p:spPr>
      </p:pic>
      <p:sp>
        <p:nvSpPr>
          <p:cNvPr id="35" name="Rectangle 8">
            <a:extLst>
              <a:ext uri="{FF2B5EF4-FFF2-40B4-BE49-F238E27FC236}">
                <a16:creationId xmlns:a16="http://schemas.microsoft.com/office/drawing/2014/main" id="{D40BC585-0C70-4BA9-B20C-C4CC686EE78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
            <a:ext cx="7287170" cy="6857999"/>
          </a:xfrm>
          <a:prstGeom prst="rect">
            <a:avLst/>
          </a:prstGeom>
          <a:solidFill>
            <a:srgbClr val="FFC000"/>
          </a:solidFill>
          <a:ln>
            <a:solidFill>
              <a:srgbClr val="FFC000"/>
            </a:solidFill>
          </a:ln>
        </p:spPr>
        <p:txBody>
          <a:bodyPr vert="horz" wrap="square" lIns="91440" tIns="45720" rIns="91440" bIns="45720" numCol="1" anchor="t" anchorCtr="0" compatLnSpc="1">
            <a:prstTxWarp prst="textNoShape">
              <a:avLst/>
            </a:prstTxWarp>
          </a:bodyPr>
          <a:lstStyle/>
          <a:p>
            <a:endParaRPr lang="en-US"/>
          </a:p>
        </p:txBody>
      </p:sp>
      <p:sp>
        <p:nvSpPr>
          <p:cNvPr id="2" name="Unvan 1"/>
          <p:cNvSpPr>
            <a:spLocks noGrp="1"/>
          </p:cNvSpPr>
          <p:nvPr>
            <p:ph type="title"/>
          </p:nvPr>
        </p:nvSpPr>
        <p:spPr>
          <a:xfrm>
            <a:off x="5552841" y="643465"/>
            <a:ext cx="5840770" cy="1693571"/>
          </a:xfrm>
        </p:spPr>
        <p:txBody>
          <a:bodyPr vert="horz" lIns="91440" tIns="45720" rIns="91440" bIns="45720" rtlCol="0" anchor="ctr">
            <a:normAutofit/>
          </a:bodyPr>
          <a:lstStyle/>
          <a:p>
            <a:r>
              <a:rPr lang="en-US" sz="3600" dirty="0"/>
              <a:t>Uygun </a:t>
            </a:r>
            <a:r>
              <a:rPr lang="en-US" sz="3600" dirty="0" err="1"/>
              <a:t>Katılımcılar</a:t>
            </a:r>
            <a:endParaRPr lang="en-US" sz="3600" dirty="0"/>
          </a:p>
        </p:txBody>
      </p:sp>
      <p:sp>
        <p:nvSpPr>
          <p:cNvPr id="11" name="İçerik Yer Tutucusu 2">
            <a:extLst>
              <a:ext uri="{FF2B5EF4-FFF2-40B4-BE49-F238E27FC236}">
                <a16:creationId xmlns:a16="http://schemas.microsoft.com/office/drawing/2014/main" id="{78871E80-A976-42DC-87EF-4BC8BBD80158}"/>
              </a:ext>
            </a:extLst>
          </p:cNvPr>
          <p:cNvSpPr txBox="1">
            <a:spLocks/>
          </p:cNvSpPr>
          <p:nvPr/>
        </p:nvSpPr>
        <p:spPr>
          <a:xfrm>
            <a:off x="5552840" y="1969697"/>
            <a:ext cx="6543116" cy="99373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err="1">
                <a:latin typeface="+mj-lt"/>
              </a:rPr>
              <a:t>Katılan</a:t>
            </a:r>
            <a:r>
              <a:rPr lang="en-US" sz="2200" dirty="0">
                <a:latin typeface="+mj-lt"/>
              </a:rPr>
              <a:t> </a:t>
            </a:r>
            <a:r>
              <a:rPr lang="en-US" sz="2200" dirty="0" err="1">
                <a:latin typeface="+mj-lt"/>
              </a:rPr>
              <a:t>öğrenciler</a:t>
            </a:r>
            <a:r>
              <a:rPr lang="en-US" sz="2200" dirty="0">
                <a:latin typeface="+mj-lt"/>
              </a:rPr>
              <a:t>, </a:t>
            </a:r>
            <a:r>
              <a:rPr lang="en-US" sz="2200" dirty="0" err="1">
                <a:latin typeface="+mj-lt"/>
              </a:rPr>
              <a:t>gönderen</a:t>
            </a:r>
            <a:r>
              <a:rPr lang="en-US" sz="2200" dirty="0">
                <a:latin typeface="+mj-lt"/>
              </a:rPr>
              <a:t> </a:t>
            </a:r>
            <a:r>
              <a:rPr lang="en-US" sz="2200" dirty="0" err="1">
                <a:latin typeface="+mj-lt"/>
              </a:rPr>
              <a:t>okuldaki</a:t>
            </a:r>
            <a:r>
              <a:rPr lang="en-US" sz="2200" dirty="0">
                <a:latin typeface="+mj-lt"/>
              </a:rPr>
              <a:t> </a:t>
            </a:r>
            <a:r>
              <a:rPr lang="en-US" sz="2200" dirty="0" err="1">
                <a:latin typeface="+mj-lt"/>
              </a:rPr>
              <a:t>bir</a:t>
            </a:r>
            <a:r>
              <a:rPr lang="en-US" sz="2200" dirty="0">
                <a:latin typeface="+mj-lt"/>
              </a:rPr>
              <a:t> </a:t>
            </a:r>
            <a:r>
              <a:rPr lang="en-US" sz="2200" dirty="0" err="1">
                <a:latin typeface="+mj-lt"/>
              </a:rPr>
              <a:t>eğitim</a:t>
            </a:r>
            <a:r>
              <a:rPr lang="en-US" sz="2200" dirty="0">
                <a:latin typeface="+mj-lt"/>
              </a:rPr>
              <a:t> </a:t>
            </a:r>
            <a:r>
              <a:rPr lang="en-US" sz="2200" dirty="0" err="1">
                <a:latin typeface="+mj-lt"/>
              </a:rPr>
              <a:t>programına</a:t>
            </a:r>
            <a:r>
              <a:rPr lang="en-US" sz="2200" dirty="0">
                <a:latin typeface="+mj-lt"/>
              </a:rPr>
              <a:t> </a:t>
            </a:r>
            <a:r>
              <a:rPr lang="en-US" sz="2200" dirty="0" err="1">
                <a:latin typeface="+mj-lt"/>
              </a:rPr>
              <a:t>kayıtlı</a:t>
            </a:r>
            <a:r>
              <a:rPr lang="en-US" sz="2200" dirty="0">
                <a:latin typeface="+mj-lt"/>
              </a:rPr>
              <a:t> </a:t>
            </a:r>
            <a:r>
              <a:rPr lang="en-US" sz="2200" dirty="0" err="1">
                <a:latin typeface="+mj-lt"/>
              </a:rPr>
              <a:t>olmalıdır</a:t>
            </a:r>
            <a:r>
              <a:rPr lang="en-US" sz="2200" dirty="0">
                <a:latin typeface="+mj-lt"/>
              </a:rPr>
              <a:t>.</a:t>
            </a:r>
          </a:p>
          <a:p>
            <a:endParaRPr lang="en-US" sz="2200" dirty="0">
              <a:latin typeface="+mj-lt"/>
            </a:endParaRPr>
          </a:p>
          <a:p>
            <a:endParaRPr lang="en-US" sz="2200" dirty="0">
              <a:latin typeface="+mj-lt"/>
            </a:endParaRPr>
          </a:p>
          <a:p>
            <a:endParaRPr lang="en-US" sz="2200" dirty="0">
              <a:latin typeface="+mj-lt"/>
            </a:endParaRPr>
          </a:p>
        </p:txBody>
      </p:sp>
      <p:sp>
        <p:nvSpPr>
          <p:cNvPr id="13" name="İçerik Yer Tutucusu 8">
            <a:extLst>
              <a:ext uri="{FF2B5EF4-FFF2-40B4-BE49-F238E27FC236}">
                <a16:creationId xmlns:a16="http://schemas.microsoft.com/office/drawing/2014/main" id="{96899E88-3A35-49AF-8D39-80173C22442B}"/>
              </a:ext>
            </a:extLst>
          </p:cNvPr>
          <p:cNvSpPr txBox="1">
            <a:spLocks/>
          </p:cNvSpPr>
          <p:nvPr/>
        </p:nvSpPr>
        <p:spPr>
          <a:xfrm>
            <a:off x="5134133" y="3599129"/>
            <a:ext cx="6961823" cy="3083026"/>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a:latin typeface="+mj-lt"/>
              </a:rPr>
              <a:t>Faaliyetler, bir Program Ülkesinde yurtdışında gerçekleştirilmelidir</a:t>
            </a:r>
          </a:p>
          <a:p>
            <a:r>
              <a:rPr lang="tr-TR" sz="2400" dirty="0">
                <a:latin typeface="+mj-lt"/>
              </a:rPr>
              <a:t>Okul öğrencilerinin grup hareketliliği, başka bir yer faaliyetin içeriği ve kalitesi ile daha iyi gerekçelendirilmedikçe, bir ev sahibi okulda yapılmalıdır.</a:t>
            </a:r>
          </a:p>
          <a:p>
            <a:r>
              <a:rPr lang="tr-TR" sz="2400" dirty="0">
                <a:latin typeface="+mj-lt"/>
              </a:rPr>
              <a:t>Bu durumda, etkinlikler istisnai olarak, ev sahibi okulun bulunduğu ülkedeki başka bir yerde veya bir Avrupa Birliği Kurumunun merkezinde gerçekleşebilir.</a:t>
            </a:r>
          </a:p>
          <a:p>
            <a:r>
              <a:rPr lang="tr-TR" sz="2400" dirty="0">
                <a:latin typeface="+mj-lt"/>
              </a:rPr>
              <a:t>Etkinlik yeri ne olursa olsun, etkinlik en az iki Program ülkesinden öğrencileri içermelidir.</a:t>
            </a:r>
          </a:p>
          <a:p>
            <a:endParaRPr lang="tr-TR" sz="2400" dirty="0">
              <a:latin typeface="+mj-lt"/>
            </a:endParaRPr>
          </a:p>
        </p:txBody>
      </p:sp>
      <p:sp>
        <p:nvSpPr>
          <p:cNvPr id="14" name="Unvan 1">
            <a:extLst>
              <a:ext uri="{FF2B5EF4-FFF2-40B4-BE49-F238E27FC236}">
                <a16:creationId xmlns:a16="http://schemas.microsoft.com/office/drawing/2014/main" id="{1AF16557-17DC-4AF2-A56B-2FC25D781179}"/>
              </a:ext>
            </a:extLst>
          </p:cNvPr>
          <p:cNvSpPr txBox="1">
            <a:spLocks/>
          </p:cNvSpPr>
          <p:nvPr/>
        </p:nvSpPr>
        <p:spPr>
          <a:xfrm>
            <a:off x="5552839" y="2605395"/>
            <a:ext cx="482270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tr-TR" sz="3600" dirty="0"/>
              <a:t>Uygun Yerler</a:t>
            </a:r>
          </a:p>
        </p:txBody>
      </p:sp>
    </p:spTree>
    <p:extLst>
      <p:ext uri="{BB962C8B-B14F-4D97-AF65-F5344CB8AC3E}">
        <p14:creationId xmlns:p14="http://schemas.microsoft.com/office/powerpoint/2010/main" val="1008019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77A147A-9ED8-46B4-8660-1B3C2AA880B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1248" y="548640"/>
            <a:ext cx="3600860" cy="5431536"/>
          </a:xfrm>
        </p:spPr>
        <p:txBody>
          <a:bodyPr>
            <a:normAutofit/>
          </a:bodyPr>
          <a:lstStyle/>
          <a:p>
            <a:r>
              <a:rPr lang="tr-TR" sz="5400"/>
              <a:t>Diğer Desteklenen Faaliyetler</a:t>
            </a:r>
            <a:endParaRPr lang="en-US" sz="5400"/>
          </a:p>
        </p:txBody>
      </p:sp>
      <p:sp>
        <p:nvSpPr>
          <p:cNvPr id="15" name="sketch line">
            <a:extLst>
              <a:ext uri="{FF2B5EF4-FFF2-40B4-BE49-F238E27FC236}">
                <a16:creationId xmlns:a16="http://schemas.microsoft.com/office/drawing/2014/main" id="{5D6C15A0-C087-4593-8414-2B4EC1CDC3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rgbClr val="FFC000"/>
          </a:solidFill>
          <a:ln w="41275" cap="rnd">
            <a:solidFill>
              <a:srgbClr val="FFC000"/>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126418" y="552091"/>
            <a:ext cx="6224335" cy="5431536"/>
          </a:xfrm>
        </p:spPr>
        <p:txBody>
          <a:bodyPr anchor="ctr">
            <a:normAutofit/>
          </a:bodyPr>
          <a:lstStyle/>
          <a:p>
            <a:r>
              <a:rPr lang="tr-TR" sz="2200"/>
              <a:t>Davetli uzmanlar(2 ila 60 gün):Okullar, ev sahibi okulda öğretme ve öğrenmeyi geliştirmeye yardımcı olabilecek yurt dışından eğitmenler, öğretmenler, politika uzmanları veya diğer nitelikli profesyonelleri davet edebilir. Davet edilen uzmanlar okul personeline eğitim verebilir, yeni Öğretim yöntemleri veya organizasyon ve yönetimde iyi uygulamaların aktarılmasına yardımcı olabilir</a:t>
            </a:r>
          </a:p>
          <a:p>
            <a:endParaRPr lang="tr-TR" sz="2200"/>
          </a:p>
        </p:txBody>
      </p:sp>
      <p:pic>
        <p:nvPicPr>
          <p:cNvPr id="9" name="Resim 8">
            <a:extLst>
              <a:ext uri="{FF2B5EF4-FFF2-40B4-BE49-F238E27FC236}">
                <a16:creationId xmlns:a16="http://schemas.microsoft.com/office/drawing/2014/main" id="{3FF1891E-755C-48B0-A599-EB250FF26A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367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666592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0" hidden="1">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675250"/>
            <a:ext cx="5779694" cy="5385722"/>
          </a:xfrm>
        </p:spPr>
        <p:txBody>
          <a:bodyPr anchor="ctr">
            <a:normAutofit/>
          </a:bodyPr>
          <a:lstStyle/>
          <a:p>
            <a:pPr algn="just"/>
            <a:r>
              <a:rPr lang="tr-TR" sz="2400" dirty="0">
                <a:solidFill>
                  <a:srgbClr val="000000"/>
                </a:solidFill>
                <a:latin typeface="+mj-lt"/>
              </a:rPr>
              <a:t>Öğretmenlere ve eğitimcilere eğitim amaçlı ev sahipliği yapmak(10 ila 365 gün): Başvuru sahibi kuruluşlar, yurtdışında bir staj dönemi geçirmek isteyen öğretmenleri eğitimde ağırlayabilir. Ev sahibi kuruluş, faaliyeti oluşturmak için destek alırken, katılımcı için seyahat ve bireysel destek gönderen kurum tarafından sağlanmalıdır (bu amaç için </a:t>
            </a:r>
            <a:r>
              <a:rPr lang="tr-TR" sz="2400" dirty="0" err="1">
                <a:solidFill>
                  <a:srgbClr val="000000"/>
                </a:solidFill>
                <a:latin typeface="+mj-lt"/>
              </a:rPr>
              <a:t>Erasmus</a:t>
            </a:r>
            <a:r>
              <a:rPr lang="tr-TR" sz="2400" dirty="0">
                <a:solidFill>
                  <a:srgbClr val="000000"/>
                </a:solidFill>
                <a:latin typeface="+mj-lt"/>
              </a:rPr>
              <a:t> + finansmanı için başvurabilir).</a:t>
            </a:r>
          </a:p>
        </p:txBody>
      </p:sp>
      <p:pic>
        <p:nvPicPr>
          <p:cNvPr id="12" name="Resim 11">
            <a:extLst>
              <a:ext uri="{FF2B5EF4-FFF2-40B4-BE49-F238E27FC236}">
                <a16:creationId xmlns:a16="http://schemas.microsoft.com/office/drawing/2014/main" id="{8544159C-CB94-4A72-ABB0-E264EC2A1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72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1139859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8E67F2-F753-4E06-8229-4970A67258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EE1BDFD-564B-44A4-841A-50D6A8E75CB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Freeform 60" hidden="1">
            <a:extLst>
              <a:ext uri="{FF2B5EF4-FFF2-40B4-BE49-F238E27FC236}">
                <a16:creationId xmlns:a16="http://schemas.microsoft.com/office/drawing/2014/main" id="{007B8288-68CC-4847-8419-CF535B6B7E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68">
            <a:extLst>
              <a:ext uri="{FF2B5EF4-FFF2-40B4-BE49-F238E27FC236}">
                <a16:creationId xmlns:a16="http://schemas.microsoft.com/office/drawing/2014/main" id="{32BA8EA8-C1B6-4309-B674-F9F399B962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Resim 11">
            <a:extLst>
              <a:ext uri="{FF2B5EF4-FFF2-40B4-BE49-F238E27FC236}">
                <a16:creationId xmlns:a16="http://schemas.microsoft.com/office/drawing/2014/main" id="{8544159C-CB94-4A72-ABB0-E264EC2A1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972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4" name="İçerik Yer Tutucusu 2">
            <a:extLst>
              <a:ext uri="{FF2B5EF4-FFF2-40B4-BE49-F238E27FC236}">
                <a16:creationId xmlns:a16="http://schemas.microsoft.com/office/drawing/2014/main" id="{F9900956-61C5-449D-AC8C-C36850DFB0C0}"/>
              </a:ext>
            </a:extLst>
          </p:cNvPr>
          <p:cNvSpPr>
            <a:spLocks noGrp="1"/>
          </p:cNvSpPr>
          <p:nvPr>
            <p:ph idx="1"/>
          </p:nvPr>
        </p:nvSpPr>
        <p:spPr>
          <a:xfrm>
            <a:off x="6096000" y="534012"/>
            <a:ext cx="5910715" cy="5699874"/>
          </a:xfrm>
        </p:spPr>
        <p:txBody>
          <a:bodyPr>
            <a:normAutofit fontScale="92500" lnSpcReduction="20000"/>
          </a:bodyPr>
          <a:lstStyle/>
          <a:p>
            <a:r>
              <a:rPr lang="tr-TR" dirty="0">
                <a:latin typeface="+mj-lt"/>
              </a:rPr>
              <a:t>Hazırlık ziyaretleri: Kuruluşlar, hareketlilik gerçekleşmeden önce ev sahibi ortaklarına bir hazırlık ziyareti düzenleyebilir. Hazırlık ziyaretleri bağımsız bir faaliyet değil, personel veya öğrencilerin hareketliliği için destekleyici bir düzenlemedir. </a:t>
            </a:r>
            <a:endParaRPr lang="en-US" dirty="0">
              <a:latin typeface="+mj-lt"/>
            </a:endParaRPr>
          </a:p>
          <a:p>
            <a:r>
              <a:rPr lang="tr-TR" dirty="0">
                <a:latin typeface="+mj-lt"/>
              </a:rPr>
              <a:t>Her hazırlık ziyareti ;hareketlilik faaliyetlerinin kapsayıcılığını, kapsamını ve kalitesini iyileştirmeye hizmet etmelidir. Örneğin, imkanı kısıtlı katılımcıların hareketliliğini daha iyi hazırlamak, yeni bir ortak kuruluşla çalışmaya başlamak veya daha uzun süre hazırlanmak için hazırlık ziyaretleri düzenlenebilir.</a:t>
            </a:r>
            <a:endParaRPr lang="en-US" dirty="0">
              <a:latin typeface="+mj-lt"/>
            </a:endParaRPr>
          </a:p>
          <a:p>
            <a:r>
              <a:rPr lang="tr-TR" dirty="0">
                <a:latin typeface="+mj-lt"/>
              </a:rPr>
              <a:t>Personel için kurs veya eğitim faaliyeti hazırlamak için hazırlık ziyaretleri düzenlenemez.</a:t>
            </a:r>
            <a:endParaRPr lang="en-US" dirty="0">
              <a:latin typeface="+mj-lt"/>
            </a:endParaRPr>
          </a:p>
        </p:txBody>
      </p:sp>
    </p:spTree>
    <p:extLst>
      <p:ext uri="{BB962C8B-B14F-4D97-AF65-F5344CB8AC3E}">
        <p14:creationId xmlns:p14="http://schemas.microsoft.com/office/powerpoint/2010/main" val="32579237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kişi, iç mekan, tablo içeren bir resim&#10;&#10;Açıklama otomatik olarak oluşturuldu">
            <a:extLst>
              <a:ext uri="{FF2B5EF4-FFF2-40B4-BE49-F238E27FC236}">
                <a16:creationId xmlns:a16="http://schemas.microsoft.com/office/drawing/2014/main" id="{9F5A8115-37C5-4CDE-A79B-7FF84585058E}"/>
              </a:ext>
            </a:extLst>
          </p:cNvPr>
          <p:cNvPicPr>
            <a:picLocks noChangeAspect="1"/>
          </p:cNvPicPr>
          <p:nvPr/>
        </p:nvPicPr>
        <p:blipFill rotWithShape="1">
          <a:blip r:embed="rId2">
            <a:extLst>
              <a:ext uri="{28A0092B-C50C-407E-A947-70E740481C1C}">
                <a14:useLocalDpi xmlns:a14="http://schemas.microsoft.com/office/drawing/2010/main" val="0"/>
              </a:ext>
            </a:extLst>
          </a:blip>
          <a:srcRect l="16253" t="9091" r="13939" b="-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371094" y="1161288"/>
            <a:ext cx="3438144" cy="1124712"/>
          </a:xfrm>
        </p:spPr>
        <p:txBody>
          <a:bodyPr anchor="b">
            <a:normAutofit fontScale="90000"/>
          </a:bodyPr>
          <a:lstStyle/>
          <a:p>
            <a:r>
              <a:rPr lang="tr-TR" sz="3600" dirty="0"/>
              <a:t/>
            </a:r>
            <a:br>
              <a:rPr lang="tr-TR" sz="3600" dirty="0"/>
            </a:br>
            <a:r>
              <a:rPr lang="tr-TR" sz="3600" dirty="0"/>
              <a:t>Uygun Katılımcılar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3" y="2718054"/>
            <a:ext cx="5537337" cy="3207258"/>
          </a:xfrm>
        </p:spPr>
        <p:txBody>
          <a:bodyPr anchor="t">
            <a:normAutofit fontScale="92500" lnSpcReduction="10000"/>
          </a:bodyPr>
          <a:lstStyle/>
          <a:p>
            <a:r>
              <a:rPr lang="tr-TR" sz="1800" dirty="0"/>
              <a:t>Davet edilen uzmanlar, başka bir Program Ülkesinden okul eğitiminde ilgili uzmanlığa sahip herhangi bir kişi olabilir.</a:t>
            </a:r>
            <a:endParaRPr lang="en-US" sz="1800" dirty="0"/>
          </a:p>
          <a:p>
            <a:r>
              <a:rPr lang="tr-TR" sz="1800" dirty="0"/>
              <a:t>Öğretmenleri ve eğitimcileri, başka bir Program Ülkesinde bir öğretmen eğitim programına (veya eğitmenler veya eğitimciler için benzer türde bir eğitim programına) kaydolmuş veya bu programdan kısa süre önce mezun olan katılımcılar için eğitimde ağırlamak mümkündür.</a:t>
            </a:r>
          </a:p>
          <a:p>
            <a:r>
              <a:rPr lang="tr-TR" sz="1800" dirty="0"/>
              <a:t>Hazırlık ziyaretleri, personel hareketliliği faaliyetlerine uygun olan ve projenin organizasyonunda yer alan herhangi bir kişi tarafından yapılabilir. İstisnai olarak, uzun vadeli öğrenme hareketliliğine katılacak öğrenciler ve herhangi bir faaliyet türünde daha az fırsata sahip </a:t>
            </a:r>
            <a:r>
              <a:rPr lang="tr-TR" sz="1800" dirty="0" err="1"/>
              <a:t>katılımcılar,faaliyetleri</a:t>
            </a:r>
            <a:r>
              <a:rPr lang="tr-TR" sz="1800" dirty="0"/>
              <a:t> için hazırlık ziyaretlerine katılmak.</a:t>
            </a:r>
          </a:p>
        </p:txBody>
      </p:sp>
      <p:pic>
        <p:nvPicPr>
          <p:cNvPr id="11" name="Resim 10">
            <a:extLst>
              <a:ext uri="{FF2B5EF4-FFF2-40B4-BE49-F238E27FC236}">
                <a16:creationId xmlns:a16="http://schemas.microsoft.com/office/drawing/2014/main" id="{45340DEB-E6CE-42B3-83A0-5E41754730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19" y="626272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5450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589560" y="799352"/>
            <a:ext cx="4560584" cy="1128068"/>
          </a:xfrm>
        </p:spPr>
        <p:txBody>
          <a:bodyPr anchor="ctr">
            <a:noAutofit/>
          </a:bodyPr>
          <a:lstStyle/>
          <a:p>
            <a:r>
              <a:rPr lang="tr-TR" sz="2800" dirty="0"/>
              <a:t/>
            </a:r>
            <a:br>
              <a:rPr lang="tr-TR" sz="2800" dirty="0"/>
            </a:br>
            <a:r>
              <a:rPr lang="tr-TR" sz="2800" dirty="0"/>
              <a:t>EYLEMİN HEDEFLERİ</a:t>
            </a:r>
            <a:br>
              <a:rPr lang="tr-TR" sz="2800" dirty="0"/>
            </a:br>
            <a:endParaRPr lang="tr-TR" sz="2800" dirty="0"/>
          </a:p>
        </p:txBody>
      </p:sp>
      <p:grpSp>
        <p:nvGrpSpPr>
          <p:cNvPr id="17" name="Group 16">
            <a:extLst>
              <a:ext uri="{FF2B5EF4-FFF2-40B4-BE49-F238E27FC236}">
                <a16:creationId xmlns:a16="http://schemas.microsoft.com/office/drawing/2014/main" id="{1DE889C7-FAD6-4397-98E2-05D50348445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590719" y="2330505"/>
            <a:ext cx="4559425" cy="3979585"/>
          </a:xfrm>
        </p:spPr>
        <p:txBody>
          <a:bodyPr anchor="ctr">
            <a:normAutofit/>
          </a:bodyPr>
          <a:lstStyle/>
          <a:p>
            <a:r>
              <a:rPr lang="tr-TR" dirty="0" err="1">
                <a:latin typeface="+mj-lt"/>
              </a:rPr>
              <a:t>Erasmus</a:t>
            </a:r>
            <a:r>
              <a:rPr lang="tr-TR" dirty="0">
                <a:latin typeface="+mj-lt"/>
              </a:rPr>
              <a:t> + tarafından finanse edilen hareketlilik faaliyetlerinin amacı, bireylere öğrenme fırsatları sağlamak ve okulların ve okul eğitiminde diğer kuruluşların </a:t>
            </a:r>
            <a:r>
              <a:rPr lang="tr-TR" dirty="0" err="1">
                <a:latin typeface="+mj-lt"/>
              </a:rPr>
              <a:t>uluslararasılaşmasını</a:t>
            </a:r>
            <a:r>
              <a:rPr lang="tr-TR" dirty="0">
                <a:latin typeface="+mj-lt"/>
              </a:rPr>
              <a:t> ve kurumsal gelişimini desteklemektir.</a:t>
            </a:r>
          </a:p>
          <a:p>
            <a:endParaRPr lang="tr-TR" dirty="0">
              <a:latin typeface="+mj-lt"/>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Resim 9">
            <a:extLst>
              <a:ext uri="{FF2B5EF4-FFF2-40B4-BE49-F238E27FC236}">
                <a16:creationId xmlns:a16="http://schemas.microsoft.com/office/drawing/2014/main" id="{C08DFF90-C351-4CBC-9FA5-535321E7812D}"/>
              </a:ext>
            </a:extLst>
          </p:cNvPr>
          <p:cNvPicPr>
            <a:picLocks noChangeAspect="1"/>
          </p:cNvPicPr>
          <p:nvPr/>
        </p:nvPicPr>
        <p:blipFill rotWithShape="1">
          <a:blip r:embed="rId2">
            <a:extLst>
              <a:ext uri="{28A0092B-C50C-407E-A947-70E740481C1C}">
                <a14:useLocalDpi xmlns:a14="http://schemas.microsoft.com/office/drawing/2010/main" val="0"/>
              </a:ext>
            </a:extLst>
          </a:blip>
          <a:srcRect l="7293" r="10698" b="2"/>
          <a:stretch/>
        </p:blipFill>
        <p:spPr>
          <a:xfrm>
            <a:off x="5977788" y="799352"/>
            <a:ext cx="5425410" cy="5259296"/>
          </a:xfrm>
          <a:prstGeom prst="rect">
            <a:avLst/>
          </a:prstGeom>
        </p:spPr>
      </p:pic>
      <p:pic>
        <p:nvPicPr>
          <p:cNvPr id="54" name="Resim 53">
            <a:extLst>
              <a:ext uri="{FF2B5EF4-FFF2-40B4-BE49-F238E27FC236}">
                <a16:creationId xmlns:a16="http://schemas.microsoft.com/office/drawing/2014/main" id="{A6BB7C50-8EE6-4269-A1E9-5AD3A044B7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994" y="6310090"/>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721023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965430" y="629268"/>
            <a:ext cx="6586491" cy="1286160"/>
          </a:xfrm>
        </p:spPr>
        <p:txBody>
          <a:bodyPr anchor="b">
            <a:normAutofit/>
          </a:bodyPr>
          <a:lstStyle/>
          <a:p>
            <a:r>
              <a:rPr lang="tr-TR" dirty="0"/>
              <a:t>Uygun yerler</a:t>
            </a:r>
          </a:p>
        </p:txBody>
      </p:sp>
      <p:sp>
        <p:nvSpPr>
          <p:cNvPr id="3" name="İçerik Yer Tutucusu 2"/>
          <p:cNvSpPr>
            <a:spLocks noGrp="1"/>
          </p:cNvSpPr>
          <p:nvPr>
            <p:ph idx="1"/>
          </p:nvPr>
        </p:nvSpPr>
        <p:spPr>
          <a:xfrm>
            <a:off x="4965431" y="2438400"/>
            <a:ext cx="6586489" cy="3785419"/>
          </a:xfrm>
        </p:spPr>
        <p:txBody>
          <a:bodyPr>
            <a:normAutofit/>
          </a:bodyPr>
          <a:lstStyle/>
          <a:p>
            <a:r>
              <a:rPr lang="tr-TR" sz="2000"/>
              <a:t>Program Ülkelerinde hazırlık ziyaretleri yapılabilir.</a:t>
            </a:r>
          </a:p>
          <a:p>
            <a:r>
              <a:rPr lang="tr-TR" sz="2000"/>
              <a:t>Eğitimde davet edilen uzmanların ve öğretmenlerin yeri her zaman yararlanıcı kuruluştur (konsorsiyum üyeleri dahil).</a:t>
            </a:r>
          </a:p>
        </p:txBody>
      </p:sp>
      <p:pic>
        <p:nvPicPr>
          <p:cNvPr id="5" name="Picture 4" descr="Yapboz parçaları">
            <a:extLst>
              <a:ext uri="{FF2B5EF4-FFF2-40B4-BE49-F238E27FC236}">
                <a16:creationId xmlns:a16="http://schemas.microsoft.com/office/drawing/2014/main" id="{514CBB92-F69B-45D1-A998-3F6A6FF48F34}"/>
              </a:ext>
            </a:extLst>
          </p:cNvPr>
          <p:cNvPicPr>
            <a:picLocks noChangeAspect="1"/>
          </p:cNvPicPr>
          <p:nvPr/>
        </p:nvPicPr>
        <p:blipFill rotWithShape="1">
          <a:blip r:embed="rId2"/>
          <a:srcRect l="31334" r="2371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08202"/>
            </a:solidFill>
          </a:ln>
        </p:spPr>
        <p:style>
          <a:lnRef idx="1">
            <a:schemeClr val="accent1"/>
          </a:lnRef>
          <a:fillRef idx="0">
            <a:schemeClr val="accent1"/>
          </a:fillRef>
          <a:effectRef idx="0">
            <a:schemeClr val="accent1"/>
          </a:effectRef>
          <a:fontRef idx="minor">
            <a:schemeClr val="tx1"/>
          </a:fontRef>
        </p:style>
      </p:cxnSp>
      <p:pic>
        <p:nvPicPr>
          <p:cNvPr id="6" name="Resim 5">
            <a:extLst>
              <a:ext uri="{FF2B5EF4-FFF2-40B4-BE49-F238E27FC236}">
                <a16:creationId xmlns:a16="http://schemas.microsoft.com/office/drawing/2014/main" id="{91C24770-1279-4DA7-9939-B498289664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72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924023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pPr algn="ctr"/>
            <a:r>
              <a:rPr lang="tr-TR" sz="2800" b="1" dirty="0">
                <a:solidFill>
                  <a:srgbClr val="000000"/>
                </a:solidFill>
              </a:rPr>
              <a:t>OKUL EĞİTİMİNDE ÖĞRENCİ ve PERSONEL HAREKETLİLİĞİNE YÖNELİK KISA DÖNEMLİ PROJELER</a:t>
            </a:r>
          </a:p>
        </p:txBody>
      </p:sp>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gs>
                <a:gs pos="23000">
                  <a:schemeClr val="accent1"/>
                </a:gs>
                <a:gs pos="83000">
                  <a:schemeClr val="accent5"/>
                </a:gs>
                <a:gs pos="100000">
                  <a:schemeClr val="accent5"/>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Target Audience">
            <a:extLst>
              <a:ext uri="{FF2B5EF4-FFF2-40B4-BE49-F238E27FC236}">
                <a16:creationId xmlns:a16="http://schemas.microsoft.com/office/drawing/2014/main" id="{A1CC45B1-E3B0-4E69-AABB-7061E61F47A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50254" y="1629089"/>
            <a:ext cx="3620021" cy="3620021"/>
          </a:xfrm>
          <a:prstGeom prst="rect">
            <a:avLst/>
          </a:prstGeom>
        </p:spPr>
      </p:pic>
      <p:sp>
        <p:nvSpPr>
          <p:cNvPr id="3" name="İçerik Yer Tutucusu 2"/>
          <p:cNvSpPr>
            <a:spLocks noGrp="1"/>
          </p:cNvSpPr>
          <p:nvPr>
            <p:ph idx="1"/>
          </p:nvPr>
        </p:nvSpPr>
        <p:spPr>
          <a:xfrm>
            <a:off x="6090574" y="2421682"/>
            <a:ext cx="4977578" cy="3639289"/>
          </a:xfrm>
        </p:spPr>
        <p:txBody>
          <a:bodyPr anchor="ctr">
            <a:normAutofit/>
          </a:bodyPr>
          <a:lstStyle/>
          <a:p>
            <a:r>
              <a:rPr lang="tr-TR" sz="2000">
                <a:solidFill>
                  <a:srgbClr val="000000"/>
                </a:solidFill>
              </a:rPr>
              <a:t>Öğrencilerin ve personelin hareketliliği için kısa vadeli projeler;</a:t>
            </a:r>
            <a:endParaRPr lang="en-US" sz="2000">
              <a:solidFill>
                <a:srgbClr val="000000"/>
              </a:solidFill>
            </a:endParaRPr>
          </a:p>
          <a:p>
            <a:r>
              <a:rPr lang="tr-TR" sz="2000">
                <a:solidFill>
                  <a:srgbClr val="000000"/>
                </a:solidFill>
              </a:rPr>
              <a:t>Erasmus + 'dan yararlanmanın doğrudan ve basit bir yoludur. Amaçları, kuruluşların birkaç etkinliği kolay bir şekilde düzenlemesine ve Programda deneyim kazanmasına olanak sağlamaktır.</a:t>
            </a:r>
            <a:endParaRPr lang="en-US" sz="2000">
              <a:solidFill>
                <a:srgbClr val="000000"/>
              </a:solidFill>
            </a:endParaRPr>
          </a:p>
        </p:txBody>
      </p:sp>
      <p:pic>
        <p:nvPicPr>
          <p:cNvPr id="11" name="Resim 10">
            <a:extLst>
              <a:ext uri="{FF2B5EF4-FFF2-40B4-BE49-F238E27FC236}">
                <a16:creationId xmlns:a16="http://schemas.microsoft.com/office/drawing/2014/main" id="{0F7E8742-73C3-42EA-A41E-505F3619F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9729"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030065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1">
            <a:extLst>
              <a:ext uri="{FF2B5EF4-FFF2-40B4-BE49-F238E27FC236}">
                <a16:creationId xmlns:a16="http://schemas.microsoft.com/office/drawing/2014/main" id="{1CD81A2A-6ED4-4EF4-A14C-912D31E148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9" name="Freeform: Shape 33">
            <a:extLst>
              <a:ext uri="{FF2B5EF4-FFF2-40B4-BE49-F238E27FC236}">
                <a16:creationId xmlns:a16="http://schemas.microsoft.com/office/drawing/2014/main" id="{1661932C-CA15-4E17-B115-FAE7CBEE47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876647" y="1027906"/>
            <a:ext cx="5664830" cy="4351338"/>
          </a:xfrm>
        </p:spPr>
        <p:txBody>
          <a:bodyPr>
            <a:normAutofit/>
          </a:bodyPr>
          <a:lstStyle/>
          <a:p>
            <a:pPr algn="just"/>
            <a:r>
              <a:rPr lang="tr-TR" sz="2400" dirty="0"/>
              <a:t>Basit bir yapı hedeflendiği </a:t>
            </a:r>
            <a:r>
              <a:rPr lang="tr-TR" sz="2400" dirty="0" err="1"/>
              <a:t>için,katılımcı</a:t>
            </a:r>
            <a:r>
              <a:rPr lang="tr-TR" sz="2400" dirty="0"/>
              <a:t> sayısı ve proje süresi sınırlıdır. Bu yapı, konsorsiyum koordinatörlerine değil, yalnızca bireysel kuruluşlara açıktır. Akredite kuruluşlar, </a:t>
            </a:r>
            <a:r>
              <a:rPr lang="tr-TR" sz="2400" dirty="0" err="1"/>
              <a:t>Erasmus</a:t>
            </a:r>
            <a:r>
              <a:rPr lang="tr-TR" sz="2400" dirty="0"/>
              <a:t> + finansmanına zaten kalıcı erişime sahip oldukları için kısa vadeli projeler için başvuramazlar.</a:t>
            </a:r>
            <a:endParaRPr lang="en-US" sz="2400" dirty="0"/>
          </a:p>
          <a:p>
            <a:pPr algn="just"/>
            <a:r>
              <a:rPr lang="tr-TR" sz="2400" dirty="0"/>
              <a:t>Kısa vadeli proje başvurusu, başvuran kuruluşun yapmayı planladığı faaliyetlerin bir listesini ve açıklamasını içerir.</a:t>
            </a:r>
          </a:p>
        </p:txBody>
      </p:sp>
      <p:sp>
        <p:nvSpPr>
          <p:cNvPr id="36" name="Oval 35">
            <a:extLst>
              <a:ext uri="{FF2B5EF4-FFF2-40B4-BE49-F238E27FC236}">
                <a16:creationId xmlns:a16="http://schemas.microsoft.com/office/drawing/2014/main" id="{8590ADD5-9383-4D3D-9047-3DA2593CCB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rgbClr val="4E79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Kullanıcılar">
            <a:extLst>
              <a:ext uri="{FF2B5EF4-FFF2-40B4-BE49-F238E27FC236}">
                <a16:creationId xmlns:a16="http://schemas.microsoft.com/office/drawing/2014/main" id="{8517C205-7FA8-4D3C-AF72-C6ED4931EE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887184" y="1216485"/>
            <a:ext cx="3781051" cy="3781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p:spPr>
      </p:pic>
      <p:sp>
        <p:nvSpPr>
          <p:cNvPr id="38" name="Freeform: Shape 37">
            <a:extLst>
              <a:ext uri="{FF2B5EF4-FFF2-40B4-BE49-F238E27FC236}">
                <a16:creationId xmlns:a16="http://schemas.microsoft.com/office/drawing/2014/main" id="{DABE3E45-88CF-45D8-8D40-C773324D93F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rgbClr val="FFC000"/>
          </a:solidFill>
          <a:ln w="9525"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49CD1692-827B-4C8D-B4A1-134FD04CF4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42" name="Freeform: Shape 41">
            <a:extLst>
              <a:ext uri="{FF2B5EF4-FFF2-40B4-BE49-F238E27FC236}">
                <a16:creationId xmlns:a16="http://schemas.microsoft.com/office/drawing/2014/main" id="{B91ECDA9-56DC-4270-8F33-01C5637B8CE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rgbClr val="FFC000"/>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75F47824-961D-465D-84F9-EAE11BC6173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FEC9DA3E-C1D7-472D-B7C0-F71AE41FBA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rgbClr val="FFC000"/>
          </a:solidFill>
          <a:ln w="9525" cap="flat">
            <a:noFill/>
            <a:prstDash val="solid"/>
            <a:miter/>
          </a:ln>
        </p:spPr>
        <p:txBody>
          <a:bodyPr rtlCol="0" anchor="ctr"/>
          <a:lstStyle/>
          <a:p>
            <a:endParaRPr lang="en-US"/>
          </a:p>
        </p:txBody>
      </p:sp>
      <p:pic>
        <p:nvPicPr>
          <p:cNvPr id="26" name="Resim 25">
            <a:extLst>
              <a:ext uri="{FF2B5EF4-FFF2-40B4-BE49-F238E27FC236}">
                <a16:creationId xmlns:a16="http://schemas.microsoft.com/office/drawing/2014/main" id="{B6E54AB7-3787-4D07-8B9A-CCF183AE7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11" y="6304927"/>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98391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08BEB-860E-4094-8511-78603564A75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Unvan 1"/>
          <p:cNvSpPr>
            <a:spLocks noGrp="1"/>
          </p:cNvSpPr>
          <p:nvPr>
            <p:ph type="title"/>
          </p:nvPr>
        </p:nvSpPr>
        <p:spPr>
          <a:xfrm>
            <a:off x="542695" y="2805847"/>
            <a:ext cx="2899189" cy="1246306"/>
          </a:xfrm>
        </p:spPr>
        <p:txBody>
          <a:bodyPr vert="horz" lIns="91440" tIns="45720" rIns="91440" bIns="45720" rtlCol="0" anchor="t">
            <a:normAutofit/>
          </a:bodyPr>
          <a:lstStyle/>
          <a:p>
            <a:pPr algn="ctr"/>
            <a:r>
              <a:rPr lang="en-US" sz="4000" kern="1200" dirty="0" err="1">
                <a:solidFill>
                  <a:srgbClr val="FFFFFF"/>
                </a:solidFill>
                <a:latin typeface="+mj-lt"/>
                <a:ea typeface="+mj-ea"/>
                <a:cs typeface="+mj-cs"/>
              </a:rPr>
              <a:t>Uygunluk</a:t>
            </a:r>
            <a:r>
              <a:rPr lang="en-US" sz="4000" kern="1200" dirty="0">
                <a:solidFill>
                  <a:srgbClr val="FFFFFF"/>
                </a:solidFill>
                <a:latin typeface="+mj-lt"/>
                <a:ea typeface="+mj-ea"/>
                <a:cs typeface="+mj-cs"/>
              </a:rPr>
              <a:t> </a:t>
            </a:r>
            <a:r>
              <a:rPr lang="en-US" sz="4000" kern="1200" dirty="0" err="1">
                <a:solidFill>
                  <a:srgbClr val="FFFFFF"/>
                </a:solidFill>
                <a:latin typeface="+mj-lt"/>
                <a:ea typeface="+mj-ea"/>
                <a:cs typeface="+mj-cs"/>
              </a:rPr>
              <a:t>Kriterleri</a:t>
            </a:r>
            <a:endParaRPr lang="en-US" sz="4000" kern="1200" dirty="0">
              <a:solidFill>
                <a:srgbClr val="FFFFFF"/>
              </a:solidFill>
              <a:latin typeface="+mj-lt"/>
              <a:ea typeface="+mj-ea"/>
              <a:cs typeface="+mj-cs"/>
            </a:endParaRPr>
          </a:p>
        </p:txBody>
      </p:sp>
      <p:sp>
        <p:nvSpPr>
          <p:cNvPr id="3" name="İçerik Yer Tutucusu 2"/>
          <p:cNvSpPr>
            <a:spLocks noGrp="1"/>
          </p:cNvSpPr>
          <p:nvPr>
            <p:ph idx="1"/>
          </p:nvPr>
        </p:nvSpPr>
        <p:spPr>
          <a:xfrm>
            <a:off x="4380855" y="450166"/>
            <a:ext cx="3581456" cy="5326167"/>
          </a:xfrm>
        </p:spPr>
        <p:txBody>
          <a:bodyPr vert="horz" lIns="91440" tIns="45720" rIns="91440" bIns="45720" rtlCol="0">
            <a:normAutofit fontScale="85000" lnSpcReduction="20000"/>
          </a:bodyPr>
          <a:lstStyle/>
          <a:p>
            <a:pPr marL="0" indent="0">
              <a:buNone/>
            </a:pPr>
            <a:r>
              <a:rPr lang="en-US" dirty="0" err="1">
                <a:latin typeface="+mj-lt"/>
              </a:rPr>
              <a:t>Kimler</a:t>
            </a:r>
            <a:r>
              <a:rPr lang="en-US" dirty="0">
                <a:latin typeface="+mj-lt"/>
              </a:rPr>
              <a:t> </a:t>
            </a:r>
            <a:r>
              <a:rPr lang="en-US" dirty="0" err="1">
                <a:latin typeface="+mj-lt"/>
              </a:rPr>
              <a:t>Başvurabilir</a:t>
            </a:r>
            <a:r>
              <a:rPr lang="en-US" dirty="0">
                <a:latin typeface="+mj-lt"/>
              </a:rPr>
              <a:t>?</a:t>
            </a:r>
            <a:endParaRPr lang="tr-TR" dirty="0">
              <a:latin typeface="+mj-lt"/>
            </a:endParaRPr>
          </a:p>
          <a:p>
            <a:pPr marL="0" indent="0">
              <a:buNone/>
            </a:pPr>
            <a:endParaRPr lang="en-US" dirty="0">
              <a:latin typeface="+mj-lt"/>
            </a:endParaRPr>
          </a:p>
          <a:p>
            <a:r>
              <a:rPr lang="en-US" sz="2600" dirty="0" err="1">
                <a:latin typeface="+mj-lt"/>
              </a:rPr>
              <a:t>Okul</a:t>
            </a:r>
            <a:r>
              <a:rPr lang="en-US" sz="2600" dirty="0">
                <a:latin typeface="+mj-lt"/>
              </a:rPr>
              <a:t> </a:t>
            </a:r>
            <a:r>
              <a:rPr lang="en-US" sz="2600" dirty="0" err="1">
                <a:latin typeface="+mj-lt"/>
              </a:rPr>
              <a:t>öncesi</a:t>
            </a:r>
            <a:r>
              <a:rPr lang="en-US" sz="2600" dirty="0">
                <a:latin typeface="+mj-lt"/>
              </a:rPr>
              <a:t>, </a:t>
            </a:r>
            <a:r>
              <a:rPr lang="en-US" sz="2600" dirty="0" err="1">
                <a:latin typeface="+mj-lt"/>
              </a:rPr>
              <a:t>ilkokul</a:t>
            </a:r>
            <a:r>
              <a:rPr lang="en-US" sz="2600" dirty="0">
                <a:latin typeface="+mj-lt"/>
              </a:rPr>
              <a:t> </a:t>
            </a:r>
            <a:r>
              <a:rPr lang="en-US" sz="2600" dirty="0" err="1">
                <a:latin typeface="+mj-lt"/>
              </a:rPr>
              <a:t>veya</a:t>
            </a:r>
            <a:r>
              <a:rPr lang="en-US" sz="2600" dirty="0">
                <a:latin typeface="+mj-lt"/>
              </a:rPr>
              <a:t> </a:t>
            </a:r>
            <a:r>
              <a:rPr lang="en-US" sz="2600" dirty="0" err="1">
                <a:latin typeface="+mj-lt"/>
              </a:rPr>
              <a:t>ortaokul</a:t>
            </a:r>
            <a:r>
              <a:rPr lang="en-US" sz="2600" dirty="0">
                <a:latin typeface="+mj-lt"/>
              </a:rPr>
              <a:t> </a:t>
            </a:r>
            <a:r>
              <a:rPr lang="en-US" sz="2600" dirty="0" err="1">
                <a:latin typeface="+mj-lt"/>
              </a:rPr>
              <a:t>düzeyinde</a:t>
            </a:r>
            <a:r>
              <a:rPr lang="en-US" sz="2600" dirty="0">
                <a:latin typeface="+mj-lt"/>
              </a:rPr>
              <a:t> </a:t>
            </a:r>
            <a:r>
              <a:rPr lang="en-US" sz="2600" dirty="0" err="1">
                <a:latin typeface="+mj-lt"/>
              </a:rPr>
              <a:t>genel</a:t>
            </a:r>
            <a:r>
              <a:rPr lang="en-US" sz="2600" dirty="0">
                <a:latin typeface="+mj-lt"/>
              </a:rPr>
              <a:t> </a:t>
            </a:r>
            <a:r>
              <a:rPr lang="en-US" sz="2600" dirty="0" err="1">
                <a:latin typeface="+mj-lt"/>
              </a:rPr>
              <a:t>eğitim</a:t>
            </a:r>
            <a:r>
              <a:rPr lang="en-US" sz="2600" dirty="0">
                <a:latin typeface="+mj-lt"/>
              </a:rPr>
              <a:t> </a:t>
            </a:r>
            <a:r>
              <a:rPr lang="en-US" sz="2600" dirty="0" err="1">
                <a:latin typeface="+mj-lt"/>
              </a:rPr>
              <a:t>veren</a:t>
            </a:r>
            <a:r>
              <a:rPr lang="en-US" sz="2600" dirty="0">
                <a:latin typeface="+mj-lt"/>
              </a:rPr>
              <a:t> </a:t>
            </a:r>
            <a:r>
              <a:rPr lang="en-US" sz="2600" dirty="0" err="1">
                <a:latin typeface="+mj-lt"/>
              </a:rPr>
              <a:t>okullar</a:t>
            </a:r>
            <a:endParaRPr lang="en-US" sz="2600" dirty="0">
              <a:latin typeface="+mj-lt"/>
            </a:endParaRPr>
          </a:p>
          <a:p>
            <a:r>
              <a:rPr lang="en-US" sz="2600" dirty="0" err="1">
                <a:latin typeface="+mj-lt"/>
              </a:rPr>
              <a:t>Yerel</a:t>
            </a:r>
            <a:r>
              <a:rPr lang="en-US" sz="2600" dirty="0">
                <a:latin typeface="+mj-lt"/>
              </a:rPr>
              <a:t> </a:t>
            </a:r>
            <a:r>
              <a:rPr lang="en-US" sz="2600" dirty="0" err="1">
                <a:latin typeface="+mj-lt"/>
              </a:rPr>
              <a:t>ve</a:t>
            </a:r>
            <a:r>
              <a:rPr lang="en-US" sz="2600" dirty="0">
                <a:latin typeface="+mj-lt"/>
              </a:rPr>
              <a:t> </a:t>
            </a:r>
            <a:r>
              <a:rPr lang="en-US" sz="2600" dirty="0" err="1">
                <a:latin typeface="+mj-lt"/>
              </a:rPr>
              <a:t>bölgesel</a:t>
            </a:r>
            <a:r>
              <a:rPr lang="en-US" sz="2600" dirty="0">
                <a:latin typeface="+mj-lt"/>
              </a:rPr>
              <a:t> </a:t>
            </a:r>
            <a:r>
              <a:rPr lang="en-US" sz="2600" dirty="0" err="1">
                <a:latin typeface="+mj-lt"/>
              </a:rPr>
              <a:t>kamu</a:t>
            </a:r>
            <a:r>
              <a:rPr lang="en-US" sz="2600" dirty="0">
                <a:latin typeface="+mj-lt"/>
              </a:rPr>
              <a:t> </a:t>
            </a:r>
            <a:r>
              <a:rPr lang="en-US" sz="2600" dirty="0" err="1">
                <a:latin typeface="+mj-lt"/>
              </a:rPr>
              <a:t>otoriteleri</a:t>
            </a:r>
            <a:r>
              <a:rPr lang="en-US" sz="2600" dirty="0">
                <a:latin typeface="+mj-lt"/>
              </a:rPr>
              <a:t>, </a:t>
            </a:r>
            <a:r>
              <a:rPr lang="en-US" sz="2600" dirty="0" err="1">
                <a:latin typeface="+mj-lt"/>
              </a:rPr>
              <a:t>koordinasyon</a:t>
            </a:r>
            <a:r>
              <a:rPr lang="en-US" sz="2600" dirty="0">
                <a:latin typeface="+mj-lt"/>
              </a:rPr>
              <a:t> </a:t>
            </a:r>
            <a:r>
              <a:rPr lang="en-US" sz="2600" dirty="0" err="1">
                <a:latin typeface="+mj-lt"/>
              </a:rPr>
              <a:t>organları</a:t>
            </a:r>
            <a:r>
              <a:rPr lang="en-US" sz="2600" dirty="0">
                <a:latin typeface="+mj-lt"/>
              </a:rPr>
              <a:t> </a:t>
            </a:r>
            <a:r>
              <a:rPr lang="en-US" sz="2600" dirty="0" err="1">
                <a:latin typeface="+mj-lt"/>
              </a:rPr>
              <a:t>ve</a:t>
            </a:r>
            <a:r>
              <a:rPr lang="en-US" sz="2600" dirty="0">
                <a:latin typeface="+mj-lt"/>
              </a:rPr>
              <a:t> </a:t>
            </a:r>
            <a:r>
              <a:rPr lang="en-US" sz="2600" dirty="0" err="1">
                <a:latin typeface="+mj-lt"/>
              </a:rPr>
              <a:t>okul</a:t>
            </a:r>
            <a:r>
              <a:rPr lang="en-US" sz="2600" dirty="0">
                <a:latin typeface="+mj-lt"/>
              </a:rPr>
              <a:t> </a:t>
            </a:r>
            <a:r>
              <a:rPr lang="en-US" sz="2600" dirty="0" err="1">
                <a:latin typeface="+mj-lt"/>
              </a:rPr>
              <a:t>eğitimi</a:t>
            </a:r>
            <a:r>
              <a:rPr lang="en-US" sz="2600" dirty="0">
                <a:latin typeface="+mj-lt"/>
              </a:rPr>
              <a:t> </a:t>
            </a:r>
            <a:r>
              <a:rPr lang="en-US" sz="2600" dirty="0" err="1">
                <a:latin typeface="+mj-lt"/>
              </a:rPr>
              <a:t>alanında</a:t>
            </a:r>
            <a:r>
              <a:rPr lang="en-US" sz="2600" dirty="0">
                <a:latin typeface="+mj-lt"/>
              </a:rPr>
              <a:t> </a:t>
            </a:r>
            <a:r>
              <a:rPr lang="en-US" sz="2600" dirty="0" err="1">
                <a:latin typeface="+mj-lt"/>
              </a:rPr>
              <a:t>rolü</a:t>
            </a:r>
            <a:r>
              <a:rPr lang="en-US" sz="2600" dirty="0">
                <a:latin typeface="+mj-lt"/>
              </a:rPr>
              <a:t> </a:t>
            </a:r>
            <a:r>
              <a:rPr lang="en-US" sz="2600" dirty="0" err="1">
                <a:latin typeface="+mj-lt"/>
              </a:rPr>
              <a:t>olan</a:t>
            </a:r>
            <a:r>
              <a:rPr lang="en-US" sz="2600" dirty="0">
                <a:latin typeface="+mj-lt"/>
              </a:rPr>
              <a:t> </a:t>
            </a:r>
            <a:r>
              <a:rPr lang="en-US" sz="2600" dirty="0" err="1">
                <a:latin typeface="+mj-lt"/>
              </a:rPr>
              <a:t>diğer</a:t>
            </a:r>
            <a:r>
              <a:rPr lang="en-US" sz="2600" dirty="0">
                <a:latin typeface="+mj-lt"/>
              </a:rPr>
              <a:t> </a:t>
            </a:r>
            <a:r>
              <a:rPr lang="en-US" sz="2600" dirty="0" err="1">
                <a:latin typeface="+mj-lt"/>
              </a:rPr>
              <a:t>kuruluşlar</a:t>
            </a:r>
            <a:r>
              <a:rPr lang="en-US" sz="2600" dirty="0">
                <a:latin typeface="+mj-lt"/>
              </a:rPr>
              <a:t>,</a:t>
            </a:r>
          </a:p>
          <a:p>
            <a:r>
              <a:rPr lang="en-US" sz="2600" dirty="0" err="1">
                <a:latin typeface="+mj-lt"/>
              </a:rPr>
              <a:t>Ancak</a:t>
            </a:r>
            <a:r>
              <a:rPr lang="en-US" sz="2600" dirty="0">
                <a:latin typeface="+mj-lt"/>
              </a:rPr>
              <a:t>, </a:t>
            </a:r>
            <a:r>
              <a:rPr lang="en-US" sz="2600" dirty="0" err="1">
                <a:latin typeface="+mj-lt"/>
              </a:rPr>
              <a:t>okul</a:t>
            </a:r>
            <a:r>
              <a:rPr lang="en-US" sz="2600" dirty="0">
                <a:latin typeface="+mj-lt"/>
              </a:rPr>
              <a:t> </a:t>
            </a:r>
            <a:r>
              <a:rPr lang="en-US" sz="2600" dirty="0" err="1">
                <a:latin typeface="+mj-lt"/>
              </a:rPr>
              <a:t>eğitiminde</a:t>
            </a:r>
            <a:r>
              <a:rPr lang="en-US" sz="2600" dirty="0">
                <a:latin typeface="+mj-lt"/>
              </a:rPr>
              <a:t> Erasmus </a:t>
            </a:r>
            <a:r>
              <a:rPr lang="en-US" sz="2600" dirty="0" err="1">
                <a:latin typeface="+mj-lt"/>
              </a:rPr>
              <a:t>akreditasyonuna</a:t>
            </a:r>
            <a:r>
              <a:rPr lang="en-US" sz="2600" dirty="0">
                <a:latin typeface="+mj-lt"/>
              </a:rPr>
              <a:t> </a:t>
            </a:r>
            <a:r>
              <a:rPr lang="en-US" sz="2600" dirty="0" err="1">
                <a:latin typeface="+mj-lt"/>
              </a:rPr>
              <a:t>sahip</a:t>
            </a:r>
            <a:r>
              <a:rPr lang="en-US" sz="2600" dirty="0">
                <a:latin typeface="+mj-lt"/>
              </a:rPr>
              <a:t> </a:t>
            </a:r>
            <a:r>
              <a:rPr lang="en-US" sz="2600" dirty="0" err="1">
                <a:latin typeface="+mj-lt"/>
              </a:rPr>
              <a:t>kuruluşlar</a:t>
            </a:r>
            <a:r>
              <a:rPr lang="en-US" sz="2600" dirty="0">
                <a:latin typeface="+mj-lt"/>
              </a:rPr>
              <a:t> </a:t>
            </a:r>
            <a:r>
              <a:rPr lang="en-US" sz="2600" dirty="0" err="1">
                <a:latin typeface="+mj-lt"/>
              </a:rPr>
              <a:t>başvuru</a:t>
            </a:r>
            <a:r>
              <a:rPr lang="en-US" sz="2600" dirty="0">
                <a:latin typeface="+mj-lt"/>
              </a:rPr>
              <a:t> </a:t>
            </a:r>
            <a:r>
              <a:rPr lang="en-US" sz="2600" dirty="0" err="1">
                <a:latin typeface="+mj-lt"/>
              </a:rPr>
              <a:t>yapamaz</a:t>
            </a:r>
            <a:r>
              <a:rPr lang="en-US" sz="2600" dirty="0">
                <a:latin typeface="+mj-lt"/>
              </a:rPr>
              <a:t>.</a:t>
            </a:r>
          </a:p>
          <a:p>
            <a:endParaRPr lang="en-US" sz="2600" dirty="0">
              <a:latin typeface="+mj-lt"/>
            </a:endParaRPr>
          </a:p>
          <a:p>
            <a:pPr marL="0" indent="0">
              <a:buNone/>
            </a:pPr>
            <a:r>
              <a:rPr lang="en-US" dirty="0" err="1">
                <a:latin typeface="+mj-lt"/>
              </a:rPr>
              <a:t>Hangi</a:t>
            </a:r>
            <a:r>
              <a:rPr lang="en-US" dirty="0">
                <a:latin typeface="+mj-lt"/>
              </a:rPr>
              <a:t> </a:t>
            </a:r>
            <a:r>
              <a:rPr lang="en-US" dirty="0" err="1">
                <a:latin typeface="+mj-lt"/>
              </a:rPr>
              <a:t>ülkeler</a:t>
            </a:r>
            <a:r>
              <a:rPr lang="en-US" dirty="0">
                <a:latin typeface="+mj-lt"/>
              </a:rPr>
              <a:t> </a:t>
            </a:r>
            <a:r>
              <a:rPr lang="en-US" dirty="0" err="1">
                <a:latin typeface="+mj-lt"/>
              </a:rPr>
              <a:t>Başvurabilir</a:t>
            </a:r>
            <a:r>
              <a:rPr lang="en-US" dirty="0">
                <a:latin typeface="+mj-lt"/>
              </a:rPr>
              <a:t>? </a:t>
            </a:r>
          </a:p>
          <a:p>
            <a:r>
              <a:rPr lang="en-US" sz="2600" dirty="0">
                <a:latin typeface="+mj-lt"/>
              </a:rPr>
              <a:t>  Program </a:t>
            </a:r>
            <a:r>
              <a:rPr lang="en-US" sz="2600" dirty="0" err="1">
                <a:latin typeface="+mj-lt"/>
              </a:rPr>
              <a:t>üyesi</a:t>
            </a:r>
            <a:r>
              <a:rPr lang="en-US" sz="2600" dirty="0">
                <a:latin typeface="+mj-lt"/>
              </a:rPr>
              <a:t> </a:t>
            </a:r>
            <a:r>
              <a:rPr lang="en-US" sz="2600" dirty="0" err="1">
                <a:latin typeface="+mj-lt"/>
              </a:rPr>
              <a:t>ülkeler</a:t>
            </a:r>
            <a:r>
              <a:rPr lang="en-US" sz="2600" dirty="0">
                <a:latin typeface="+mj-lt"/>
              </a:rPr>
              <a:t> </a:t>
            </a:r>
            <a:r>
              <a:rPr lang="en-US" sz="2600" dirty="0" err="1">
                <a:latin typeface="+mj-lt"/>
              </a:rPr>
              <a:t>başvurabilir</a:t>
            </a:r>
            <a:r>
              <a:rPr lang="en-US" sz="2600" dirty="0">
                <a:latin typeface="+mj-lt"/>
              </a:rPr>
              <a:t> </a:t>
            </a:r>
          </a:p>
          <a:p>
            <a:endParaRPr lang="en-US" sz="1700" dirty="0"/>
          </a:p>
        </p:txBody>
      </p:sp>
      <p:cxnSp>
        <p:nvCxnSpPr>
          <p:cNvPr id="20" name="Straight Connector 19">
            <a:extLst>
              <a:ext uri="{FF2B5EF4-FFF2-40B4-BE49-F238E27FC236}">
                <a16:creationId xmlns:a16="http://schemas.microsoft.com/office/drawing/2014/main" id="{1F16A8D4-FE87-4604-88B2-394B5D1EB4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25BA30B-07A6-481E-991A-8BBF86BBD039}"/>
              </a:ext>
            </a:extLst>
          </p:cNvPr>
          <p:cNvSpPr txBox="1"/>
          <p:nvPr/>
        </p:nvSpPr>
        <p:spPr>
          <a:xfrm>
            <a:off x="8451604" y="450166"/>
            <a:ext cx="3197701" cy="5326167"/>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pPr>
            <a:r>
              <a:rPr lang="en-US" sz="2800" dirty="0" err="1">
                <a:latin typeface="+mj-lt"/>
              </a:rPr>
              <a:t>Nereye</a:t>
            </a:r>
            <a:r>
              <a:rPr lang="en-US" sz="2800" dirty="0">
                <a:latin typeface="+mj-lt"/>
              </a:rPr>
              <a:t> </a:t>
            </a:r>
            <a:r>
              <a:rPr lang="en-US" sz="2800" dirty="0" err="1">
                <a:latin typeface="+mj-lt"/>
              </a:rPr>
              <a:t>Başvurulur</a:t>
            </a:r>
            <a:r>
              <a:rPr lang="en-US" sz="2800" dirty="0">
                <a:latin typeface="+mj-lt"/>
              </a:rPr>
              <a:t>?​</a:t>
            </a:r>
            <a:endParaRPr lang="tr-TR" sz="2800" dirty="0">
              <a:latin typeface="+mj-lt"/>
            </a:endParaRPr>
          </a:p>
          <a:p>
            <a:pPr>
              <a:lnSpc>
                <a:spcPct val="90000"/>
              </a:lnSpc>
            </a:pPr>
            <a:endParaRPr lang="en-US" sz="2800" dirty="0">
              <a:latin typeface="+mj-lt"/>
            </a:endParaRPr>
          </a:p>
          <a:p>
            <a:pPr indent="-228600">
              <a:lnSpc>
                <a:spcPct val="90000"/>
              </a:lnSpc>
              <a:buFont typeface="Arial" panose="020B0604020202020204" pitchFamily="34" charset="0"/>
              <a:buChar char="•"/>
            </a:pPr>
            <a:r>
              <a:rPr lang="en-US" sz="2000" dirty="0" err="1">
                <a:latin typeface="+mj-lt"/>
              </a:rPr>
              <a:t>Başvurular</a:t>
            </a:r>
            <a:r>
              <a:rPr lang="en-US" sz="2000" dirty="0">
                <a:latin typeface="+mj-lt"/>
              </a:rPr>
              <a:t>, </a:t>
            </a:r>
            <a:r>
              <a:rPr lang="en-US" sz="2000" dirty="0" err="1">
                <a:latin typeface="+mj-lt"/>
              </a:rPr>
              <a:t>başvuran</a:t>
            </a:r>
            <a:r>
              <a:rPr lang="en-US" sz="2000" dirty="0">
                <a:latin typeface="+mj-lt"/>
              </a:rPr>
              <a:t> </a:t>
            </a:r>
            <a:r>
              <a:rPr lang="en-US" sz="2000" dirty="0" err="1">
                <a:latin typeface="+mj-lt"/>
              </a:rPr>
              <a:t>kuruluşun</a:t>
            </a:r>
            <a:r>
              <a:rPr lang="en-US" sz="2000" dirty="0">
                <a:latin typeface="+mj-lt"/>
              </a:rPr>
              <a:t> </a:t>
            </a:r>
            <a:r>
              <a:rPr lang="en-US" sz="2000" dirty="0" err="1">
                <a:latin typeface="+mj-lt"/>
              </a:rPr>
              <a:t>bulunduğu</a:t>
            </a:r>
            <a:r>
              <a:rPr lang="en-US" sz="2000" dirty="0">
                <a:latin typeface="+mj-lt"/>
              </a:rPr>
              <a:t> </a:t>
            </a:r>
            <a:r>
              <a:rPr lang="en-US" sz="2000" dirty="0" err="1">
                <a:latin typeface="+mj-lt"/>
              </a:rPr>
              <a:t>ülkenin</a:t>
            </a:r>
            <a:r>
              <a:rPr lang="en-US" sz="2000" dirty="0">
                <a:latin typeface="+mj-lt"/>
              </a:rPr>
              <a:t> </a:t>
            </a:r>
            <a:r>
              <a:rPr lang="en-US" sz="2000" dirty="0" err="1">
                <a:latin typeface="+mj-lt"/>
              </a:rPr>
              <a:t>Ulusal</a:t>
            </a:r>
            <a:r>
              <a:rPr lang="en-US" sz="2000" dirty="0">
                <a:latin typeface="+mj-lt"/>
              </a:rPr>
              <a:t> </a:t>
            </a:r>
            <a:r>
              <a:rPr lang="en-US" sz="2000" dirty="0" err="1">
                <a:latin typeface="+mj-lt"/>
              </a:rPr>
              <a:t>Ajansına</a:t>
            </a:r>
            <a:r>
              <a:rPr lang="en-US" sz="2000" dirty="0">
                <a:latin typeface="+mj-lt"/>
              </a:rPr>
              <a:t> </a:t>
            </a:r>
            <a:r>
              <a:rPr lang="en-US" sz="2000" dirty="0" err="1">
                <a:latin typeface="+mj-lt"/>
              </a:rPr>
              <a:t>sunulur</a:t>
            </a:r>
            <a:r>
              <a:rPr lang="en-US" sz="2000" dirty="0">
                <a:latin typeface="+mj-lt"/>
              </a:rPr>
              <a:t>.​</a:t>
            </a:r>
          </a:p>
          <a:p>
            <a:pPr indent="-228600">
              <a:lnSpc>
                <a:spcPct val="90000"/>
              </a:lnSpc>
              <a:buFont typeface="Arial" panose="020B0604020202020204" pitchFamily="34" charset="0"/>
              <a:buChar char="•"/>
            </a:pPr>
            <a:r>
              <a:rPr lang="en-US" sz="2000" b="1" dirty="0" err="1">
                <a:latin typeface="+mj-lt"/>
              </a:rPr>
              <a:t>Proje</a:t>
            </a:r>
            <a:r>
              <a:rPr lang="en-US" sz="2000" b="1" dirty="0">
                <a:latin typeface="+mj-lt"/>
              </a:rPr>
              <a:t> Süresi:</a:t>
            </a:r>
            <a:r>
              <a:rPr lang="en-US" sz="2000" dirty="0">
                <a:latin typeface="+mj-lt"/>
              </a:rPr>
              <a:t>6-18 ay</a:t>
            </a:r>
          </a:p>
          <a:p>
            <a:pPr indent="-228600">
              <a:lnSpc>
                <a:spcPct val="90000"/>
              </a:lnSpc>
              <a:spcBef>
                <a:spcPts val="1000"/>
              </a:spcBef>
              <a:buFont typeface="Arial" panose="020B0604020202020204" pitchFamily="34" charset="0"/>
              <a:buChar char="•"/>
            </a:pPr>
            <a:r>
              <a:rPr lang="en-US" sz="2000" b="1" dirty="0" err="1">
                <a:latin typeface="+mj-lt"/>
              </a:rPr>
              <a:t>Proje</a:t>
            </a:r>
            <a:r>
              <a:rPr lang="en-US" sz="2000" b="1" dirty="0">
                <a:latin typeface="+mj-lt"/>
              </a:rPr>
              <a:t> </a:t>
            </a:r>
            <a:r>
              <a:rPr lang="en-US" sz="2000" b="1" dirty="0" err="1">
                <a:latin typeface="+mj-lt"/>
              </a:rPr>
              <a:t>başlama</a:t>
            </a:r>
            <a:r>
              <a:rPr lang="en-US" sz="2000" b="1" dirty="0">
                <a:latin typeface="+mj-lt"/>
              </a:rPr>
              <a:t> </a:t>
            </a:r>
            <a:r>
              <a:rPr lang="en-US" sz="2000" b="1" dirty="0" err="1">
                <a:latin typeface="+mj-lt"/>
              </a:rPr>
              <a:t>tarihleri</a:t>
            </a:r>
            <a:r>
              <a:rPr lang="en-US" sz="2000" b="1" dirty="0">
                <a:latin typeface="+mj-lt"/>
              </a:rPr>
              <a:t>:</a:t>
            </a:r>
            <a:endParaRPr lang="en-US" sz="2000" dirty="0">
              <a:latin typeface="+mj-lt"/>
            </a:endParaRPr>
          </a:p>
          <a:p>
            <a:pPr indent="-228600">
              <a:lnSpc>
                <a:spcPct val="90000"/>
              </a:lnSpc>
              <a:spcBef>
                <a:spcPts val="1000"/>
              </a:spcBef>
              <a:buFont typeface="Arial" panose="020B0604020202020204" pitchFamily="34" charset="0"/>
              <a:buChar char="•"/>
            </a:pPr>
            <a:r>
              <a:rPr lang="en-US" sz="2000" dirty="0" err="1">
                <a:latin typeface="+mj-lt"/>
              </a:rPr>
              <a:t>Projeler</a:t>
            </a:r>
            <a:r>
              <a:rPr lang="en-US" sz="2000" dirty="0">
                <a:latin typeface="+mj-lt"/>
              </a:rPr>
              <a:t> </a:t>
            </a:r>
            <a:r>
              <a:rPr lang="en-US" sz="2000" dirty="0" err="1">
                <a:latin typeface="+mj-lt"/>
              </a:rPr>
              <a:t>aşağıdaki</a:t>
            </a:r>
            <a:r>
              <a:rPr lang="en-US" sz="2000" dirty="0">
                <a:latin typeface="+mj-lt"/>
              </a:rPr>
              <a:t> </a:t>
            </a:r>
            <a:r>
              <a:rPr lang="en-US" sz="2000" dirty="0" err="1">
                <a:latin typeface="+mj-lt"/>
              </a:rPr>
              <a:t>başlangıç</a:t>
            </a:r>
            <a:r>
              <a:rPr lang="en-US" sz="2000" dirty="0">
                <a:latin typeface="+mj-lt"/>
              </a:rPr>
              <a:t> </a:t>
            </a:r>
            <a:r>
              <a:rPr lang="en-US" sz="2000" dirty="0" err="1">
                <a:latin typeface="+mj-lt"/>
              </a:rPr>
              <a:t>tarihlerini</a:t>
            </a:r>
            <a:r>
              <a:rPr lang="en-US" sz="2000" dirty="0">
                <a:latin typeface="+mj-lt"/>
              </a:rPr>
              <a:t> </a:t>
            </a:r>
            <a:r>
              <a:rPr lang="en-US" sz="2000" dirty="0" err="1">
                <a:latin typeface="+mj-lt"/>
              </a:rPr>
              <a:t>seçebilir</a:t>
            </a:r>
            <a:r>
              <a:rPr lang="en-US" sz="2000" dirty="0">
                <a:latin typeface="+mj-lt"/>
              </a:rPr>
              <a:t>:</a:t>
            </a:r>
          </a:p>
          <a:p>
            <a:pPr indent="-228600">
              <a:lnSpc>
                <a:spcPct val="90000"/>
              </a:lnSpc>
              <a:spcBef>
                <a:spcPts val="1000"/>
              </a:spcBef>
              <a:buFont typeface="Arial" panose="020B0604020202020204" pitchFamily="34" charset="0"/>
              <a:buChar char="•"/>
            </a:pPr>
            <a:r>
              <a:rPr lang="en-US" sz="2000" dirty="0">
                <a:latin typeface="+mj-lt"/>
              </a:rPr>
              <a:t> 1. </a:t>
            </a:r>
            <a:r>
              <a:rPr lang="en-US" sz="2000" dirty="0" err="1">
                <a:latin typeface="+mj-lt"/>
              </a:rPr>
              <a:t>Dönem</a:t>
            </a:r>
            <a:r>
              <a:rPr lang="en-US" sz="2000" dirty="0">
                <a:latin typeface="+mj-lt"/>
              </a:rPr>
              <a:t>: </a:t>
            </a:r>
            <a:r>
              <a:rPr lang="en-US" sz="2000" dirty="0" err="1">
                <a:latin typeface="+mj-lt"/>
              </a:rPr>
              <a:t>aynı</a:t>
            </a:r>
            <a:r>
              <a:rPr lang="en-US" sz="2000" dirty="0">
                <a:latin typeface="+mj-lt"/>
              </a:rPr>
              <a:t> </a:t>
            </a:r>
            <a:r>
              <a:rPr lang="en-US" sz="2000" dirty="0" err="1">
                <a:latin typeface="+mj-lt"/>
              </a:rPr>
              <a:t>yılın</a:t>
            </a:r>
            <a:r>
              <a:rPr lang="en-US" sz="2000" dirty="0">
                <a:latin typeface="+mj-lt"/>
              </a:rPr>
              <a:t> 1 </a:t>
            </a:r>
            <a:r>
              <a:rPr lang="en-US" sz="2000" dirty="0" err="1">
                <a:latin typeface="+mj-lt"/>
              </a:rPr>
              <a:t>Eylül</a:t>
            </a:r>
            <a:r>
              <a:rPr lang="en-US" sz="2000" dirty="0">
                <a:latin typeface="+mj-lt"/>
              </a:rPr>
              <a:t> </a:t>
            </a:r>
            <a:r>
              <a:rPr lang="en-US" sz="2000" dirty="0" err="1">
                <a:latin typeface="+mj-lt"/>
              </a:rPr>
              <a:t>ile</a:t>
            </a:r>
            <a:r>
              <a:rPr lang="en-US" sz="2000" dirty="0">
                <a:latin typeface="+mj-lt"/>
              </a:rPr>
              <a:t> 31 </a:t>
            </a:r>
            <a:r>
              <a:rPr lang="en-US" sz="2000" dirty="0" err="1">
                <a:latin typeface="+mj-lt"/>
              </a:rPr>
              <a:t>Aralık</a:t>
            </a:r>
            <a:r>
              <a:rPr lang="en-US" sz="2000" dirty="0">
                <a:latin typeface="+mj-lt"/>
              </a:rPr>
              <a:t> </a:t>
            </a:r>
            <a:r>
              <a:rPr lang="en-US" sz="2000" dirty="0" err="1">
                <a:latin typeface="+mj-lt"/>
              </a:rPr>
              <a:t>tarihleri</a:t>
            </a:r>
            <a:r>
              <a:rPr lang="en-US" sz="2000" dirty="0">
                <a:latin typeface="+mj-lt"/>
              </a:rPr>
              <a:t> </a:t>
            </a:r>
            <a:r>
              <a:rPr lang="en-US" sz="2000" dirty="0" err="1">
                <a:latin typeface="+mj-lt"/>
              </a:rPr>
              <a:t>arasında</a:t>
            </a:r>
            <a:endParaRPr lang="en-US" sz="2000" dirty="0">
              <a:latin typeface="+mj-lt"/>
            </a:endParaRPr>
          </a:p>
          <a:p>
            <a:pPr indent="-228600">
              <a:lnSpc>
                <a:spcPct val="90000"/>
              </a:lnSpc>
              <a:spcBef>
                <a:spcPts val="1000"/>
              </a:spcBef>
              <a:buFont typeface="Arial" panose="020B0604020202020204" pitchFamily="34" charset="0"/>
              <a:buChar char="•"/>
            </a:pPr>
            <a:r>
              <a:rPr lang="en-US" sz="2000" dirty="0">
                <a:latin typeface="+mj-lt"/>
              </a:rPr>
              <a:t> 2. </a:t>
            </a:r>
            <a:r>
              <a:rPr lang="en-US" sz="2000" dirty="0" err="1">
                <a:latin typeface="+mj-lt"/>
              </a:rPr>
              <a:t>Dönem</a:t>
            </a:r>
            <a:r>
              <a:rPr lang="en-US" sz="2000" dirty="0">
                <a:latin typeface="+mj-lt"/>
              </a:rPr>
              <a:t>: 1 </a:t>
            </a:r>
            <a:r>
              <a:rPr lang="en-US" sz="2000" dirty="0" err="1">
                <a:latin typeface="+mj-lt"/>
              </a:rPr>
              <a:t>Ocak</a:t>
            </a:r>
            <a:r>
              <a:rPr lang="en-US" sz="2000" dirty="0">
                <a:latin typeface="+mj-lt"/>
              </a:rPr>
              <a:t> </a:t>
            </a:r>
            <a:r>
              <a:rPr lang="en-US" sz="2000" dirty="0" err="1">
                <a:latin typeface="+mj-lt"/>
              </a:rPr>
              <a:t>ve</a:t>
            </a:r>
            <a:r>
              <a:rPr lang="en-US" sz="2000" dirty="0">
                <a:latin typeface="+mj-lt"/>
              </a:rPr>
              <a:t> </a:t>
            </a:r>
            <a:r>
              <a:rPr lang="en-US" sz="2000" dirty="0" err="1">
                <a:latin typeface="+mj-lt"/>
              </a:rPr>
              <a:t>bir</a:t>
            </a:r>
            <a:r>
              <a:rPr lang="en-US" sz="2000" dirty="0">
                <a:latin typeface="+mj-lt"/>
              </a:rPr>
              <a:t> </a:t>
            </a:r>
            <a:r>
              <a:rPr lang="en-US" sz="2000" dirty="0" err="1">
                <a:latin typeface="+mj-lt"/>
              </a:rPr>
              <a:t>sonraki</a:t>
            </a:r>
            <a:r>
              <a:rPr lang="en-US" sz="2000" dirty="0">
                <a:latin typeface="+mj-lt"/>
              </a:rPr>
              <a:t> </a:t>
            </a:r>
            <a:r>
              <a:rPr lang="en-US" sz="2000" dirty="0" err="1">
                <a:latin typeface="+mj-lt"/>
              </a:rPr>
              <a:t>yılın</a:t>
            </a:r>
            <a:r>
              <a:rPr lang="en-US" sz="2000" dirty="0">
                <a:latin typeface="+mj-lt"/>
              </a:rPr>
              <a:t> 31 </a:t>
            </a:r>
            <a:r>
              <a:rPr lang="en-US" sz="2000" dirty="0" err="1">
                <a:latin typeface="+mj-lt"/>
              </a:rPr>
              <a:t>Mayıs'ı</a:t>
            </a:r>
            <a:r>
              <a:rPr lang="en-US" sz="2000" dirty="0">
                <a:latin typeface="+mj-lt"/>
              </a:rPr>
              <a:t> </a:t>
            </a:r>
            <a:r>
              <a:rPr lang="en-US" sz="2000" dirty="0" err="1">
                <a:latin typeface="+mj-lt"/>
              </a:rPr>
              <a:t>arasında</a:t>
            </a:r>
            <a:endParaRPr lang="en-US" sz="2000" dirty="0">
              <a:latin typeface="+mj-lt"/>
            </a:endParaRPr>
          </a:p>
          <a:p>
            <a:pPr indent="-228600">
              <a:lnSpc>
                <a:spcPct val="90000"/>
              </a:lnSpc>
              <a:buFont typeface="Arial" panose="020B0604020202020204" pitchFamily="34" charset="0"/>
              <a:buChar char="•"/>
            </a:pPr>
            <a:endParaRPr lang="en-US" sz="1900" dirty="0"/>
          </a:p>
        </p:txBody>
      </p:sp>
      <p:pic>
        <p:nvPicPr>
          <p:cNvPr id="7" name="Resim 6">
            <a:extLst>
              <a:ext uri="{FF2B5EF4-FFF2-40B4-BE49-F238E27FC236}">
                <a16:creationId xmlns:a16="http://schemas.microsoft.com/office/drawing/2014/main" id="{F9BEA9AF-A48E-45A0-BA67-8E31D2122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111" y="6375968"/>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700097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3B021B3-DE93-4AB7-8A18-CF5F1CED88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2D502E5-F6B4-4D58-B4AE-FC466FF15E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9DECDBF4-02B6-4BB4-B65B-B8107AD6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İçerik Yer Tutucusu 2">
            <a:extLst>
              <a:ext uri="{FF2B5EF4-FFF2-40B4-BE49-F238E27FC236}">
                <a16:creationId xmlns:a16="http://schemas.microsoft.com/office/drawing/2014/main" id="{2C21ED71-0B3E-4B50-98DF-EB020FB0E804}"/>
              </a:ext>
            </a:extLst>
          </p:cNvPr>
          <p:cNvGraphicFramePr>
            <a:graphicFrameLocks noGrp="1"/>
          </p:cNvGraphicFramePr>
          <p:nvPr>
            <p:ph idx="1"/>
            <p:extLst>
              <p:ext uri="{D42A27DB-BD31-4B8C-83A1-F6EECF244321}">
                <p14:modId xmlns:p14="http://schemas.microsoft.com/office/powerpoint/2010/main" val="203412558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Resim 6">
            <a:extLst>
              <a:ext uri="{FF2B5EF4-FFF2-40B4-BE49-F238E27FC236}">
                <a16:creationId xmlns:a16="http://schemas.microsoft.com/office/drawing/2014/main" id="{16960B54-B1E8-4880-A64C-35F1311F31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8256" y="6390036"/>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048376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01F447-EEF7-48F5-AF73-7566EE7F64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7117410-A2A4-4085-9ADC-46744551DB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99F74EB5-E547-4FB4-95F5-BCC788F3C4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İçerik Yer Tutucusu 2">
            <a:extLst>
              <a:ext uri="{FF2B5EF4-FFF2-40B4-BE49-F238E27FC236}">
                <a16:creationId xmlns:a16="http://schemas.microsoft.com/office/drawing/2014/main" id="{94DB5657-8034-483E-93C6-81A3B895DFA0}"/>
              </a:ext>
            </a:extLst>
          </p:cNvPr>
          <p:cNvGraphicFramePr>
            <a:graphicFrameLocks noGrp="1"/>
          </p:cNvGraphicFramePr>
          <p:nvPr>
            <p:ph idx="1"/>
            <p:extLst>
              <p:ext uri="{D42A27DB-BD31-4B8C-83A1-F6EECF244321}">
                <p14:modId xmlns:p14="http://schemas.microsoft.com/office/powerpoint/2010/main" val="3947863561"/>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a:extLst>
              <a:ext uri="{FF2B5EF4-FFF2-40B4-BE49-F238E27FC236}">
                <a16:creationId xmlns:a16="http://schemas.microsoft.com/office/drawing/2014/main" id="{461898D8-8F15-4243-B7FF-438322035F56}"/>
              </a:ext>
            </a:extLst>
          </p:cNvPr>
          <p:cNvSpPr/>
          <p:nvPr/>
        </p:nvSpPr>
        <p:spPr>
          <a:xfrm>
            <a:off x="5547000" y="963994"/>
            <a:ext cx="1098000" cy="1098000"/>
          </a:xfrm>
          <a:prstGeom prst="ellipse">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10" name="Dikdörtgen 9" descr="Onay işareti">
            <a:extLst>
              <a:ext uri="{FF2B5EF4-FFF2-40B4-BE49-F238E27FC236}">
                <a16:creationId xmlns:a16="http://schemas.microsoft.com/office/drawing/2014/main" id="{6437C3D7-F20A-4FF2-800C-C80FE60F400D}"/>
              </a:ext>
            </a:extLst>
          </p:cNvPr>
          <p:cNvSpPr/>
          <p:nvPr/>
        </p:nvSpPr>
        <p:spPr>
          <a:xfrm>
            <a:off x="5781000" y="1197994"/>
            <a:ext cx="630000" cy="630000"/>
          </a:xfrm>
          <a:prstGeom prst="rect">
            <a:avLst/>
          </a:prstGeom>
          <a: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2" name="Grup 11">
            <a:extLst>
              <a:ext uri="{FF2B5EF4-FFF2-40B4-BE49-F238E27FC236}">
                <a16:creationId xmlns:a16="http://schemas.microsoft.com/office/drawing/2014/main" id="{223709D5-F731-468A-9A0D-583E262B7B30}"/>
              </a:ext>
            </a:extLst>
          </p:cNvPr>
          <p:cNvGrpSpPr/>
          <p:nvPr/>
        </p:nvGrpSpPr>
        <p:grpSpPr>
          <a:xfrm>
            <a:off x="5196000" y="2403994"/>
            <a:ext cx="1800000" cy="720000"/>
            <a:chOff x="123228" y="2627711"/>
            <a:chExt cx="1800000" cy="720000"/>
          </a:xfrm>
        </p:grpSpPr>
        <p:sp>
          <p:nvSpPr>
            <p:cNvPr id="14" name="Dikdörtgen 13">
              <a:extLst>
                <a:ext uri="{FF2B5EF4-FFF2-40B4-BE49-F238E27FC236}">
                  <a16:creationId xmlns:a16="http://schemas.microsoft.com/office/drawing/2014/main" id="{5D01D178-A959-4FC9-882A-79BD547FEC1B}"/>
                </a:ext>
              </a:extLst>
            </p:cNvPr>
            <p:cNvSpPr/>
            <p:nvPr/>
          </p:nvSpPr>
          <p:spPr>
            <a:xfrm>
              <a:off x="123228" y="2627711"/>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Metin kutusu 14">
              <a:extLst>
                <a:ext uri="{FF2B5EF4-FFF2-40B4-BE49-F238E27FC236}">
                  <a16:creationId xmlns:a16="http://schemas.microsoft.com/office/drawing/2014/main" id="{AC04C019-2523-422A-AA73-0C3D8E6384A9}"/>
                </a:ext>
              </a:extLst>
            </p:cNvPr>
            <p:cNvSpPr txBox="1"/>
            <p:nvPr/>
          </p:nvSpPr>
          <p:spPr>
            <a:xfrm>
              <a:off x="123228" y="2627711"/>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2000" kern="1200" dirty="0"/>
                <a:t>Proje kapsamı</a:t>
              </a:r>
              <a:endParaRPr lang="en-US" sz="2000" kern="1200" dirty="0"/>
            </a:p>
          </p:txBody>
        </p:sp>
      </p:grpSp>
      <p:pic>
        <p:nvPicPr>
          <p:cNvPr id="16" name="Resim 15">
            <a:extLst>
              <a:ext uri="{FF2B5EF4-FFF2-40B4-BE49-F238E27FC236}">
                <a16:creationId xmlns:a16="http://schemas.microsoft.com/office/drawing/2014/main" id="{3EAA681D-64D5-4FDB-AA6B-E4E11012D6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88256" y="6375968"/>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66528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18DA8DF1-1D17-4CD0-A119-1DA373480E94}"/>
              </a:ext>
            </a:extLst>
          </p:cNvPr>
          <p:cNvPicPr>
            <a:picLocks noChangeAspect="1"/>
          </p:cNvPicPr>
          <p:nvPr/>
        </p:nvPicPr>
        <p:blipFill rotWithShape="1">
          <a:blip r:embed="rId3">
            <a:extLst>
              <a:ext uri="{28A0092B-C50C-407E-A947-70E740481C1C}">
                <a14:useLocalDpi xmlns:a14="http://schemas.microsoft.com/office/drawing/2010/main" val="0"/>
              </a:ext>
            </a:extLst>
          </a:blip>
          <a:srcRect l="7533" t="9091" r="1949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424815" y="1569426"/>
            <a:ext cx="3438144" cy="1124712"/>
          </a:xfrm>
        </p:spPr>
        <p:txBody>
          <a:bodyPr anchor="b">
            <a:normAutofit/>
          </a:bodyPr>
          <a:lstStyle/>
          <a:p>
            <a:pPr algn="ctr"/>
            <a:r>
              <a:rPr lang="tr-TR" sz="3600" dirty="0"/>
              <a:t>Son başvuru tarihleri</a:t>
            </a:r>
          </a:p>
          <a:p>
            <a:pPr algn="ctr"/>
            <a:endParaRPr lang="tr-TR" sz="36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3905484" cy="3207258"/>
          </a:xfrm>
        </p:spPr>
        <p:txBody>
          <a:bodyPr anchor="t">
            <a:normAutofit/>
          </a:bodyPr>
          <a:lstStyle/>
          <a:p>
            <a:r>
              <a:rPr lang="tr-TR" sz="2000" dirty="0">
                <a:latin typeface="+mj-lt"/>
              </a:rPr>
              <a:t>Tüm Ulusal Ajanslar için 1. Dönem: 11 Mayıs 12:00:00 ( Brüksel saati)</a:t>
            </a:r>
            <a:endParaRPr lang="en-US" sz="2000" dirty="0">
              <a:latin typeface="+mj-lt"/>
            </a:endParaRPr>
          </a:p>
          <a:p>
            <a:r>
              <a:rPr lang="tr-TR" sz="2000" dirty="0">
                <a:latin typeface="+mj-lt"/>
              </a:rPr>
              <a:t>İkinci bir son tarih açmaya karar veren Ulusal Ajanslar için 2. Tur: 5 Ekim 12:00:00</a:t>
            </a:r>
          </a:p>
          <a:p>
            <a:r>
              <a:rPr lang="tr-TR" sz="2000" dirty="0">
                <a:latin typeface="+mj-lt"/>
              </a:rPr>
              <a:t>Ulusal Ajanslar, başvuru sahiplerini web siteleri aracılığıyla ikinci son tarihin açılışı hakkında bilgilendireceklerdir.</a:t>
            </a:r>
          </a:p>
        </p:txBody>
      </p:sp>
      <p:pic>
        <p:nvPicPr>
          <p:cNvPr id="11" name="Resim 10">
            <a:extLst>
              <a:ext uri="{FF2B5EF4-FFF2-40B4-BE49-F238E27FC236}">
                <a16:creationId xmlns:a16="http://schemas.microsoft.com/office/drawing/2014/main" id="{69FAB75E-6276-4C3E-A2B6-BC414C2C8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98" y="6356919"/>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070893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fontScale="90000"/>
          </a:bodyPr>
          <a:lstStyle/>
          <a:p>
            <a:pPr algn="ctr"/>
            <a:r>
              <a:rPr lang="tr-TR" sz="2800" dirty="0"/>
              <a:t>OKUL EĞİTİMİNDE ÖĞRENCİLERİN VE PERSONELİ HAREKETLİLİĞİ İÇİN AKREDİTE PROJELER</a:t>
            </a:r>
            <a:endParaRPr lang="tr-TR" sz="2800" dirty="0">
              <a:solidFill>
                <a:srgbClr val="000000"/>
              </a:solidFill>
            </a:endParaRPr>
          </a:p>
        </p:txBody>
      </p:sp>
      <p:sp>
        <p:nvSpPr>
          <p:cNvPr id="17"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Resim 7">
            <a:extLst>
              <a:ext uri="{FF2B5EF4-FFF2-40B4-BE49-F238E27FC236}">
                <a16:creationId xmlns:a16="http://schemas.microsoft.com/office/drawing/2014/main" id="{A0B8AF93-73B0-4E89-8DE4-22DAF0D9D0E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0821" r="308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14" name="Resim 13">
            <a:extLst>
              <a:ext uri="{FF2B5EF4-FFF2-40B4-BE49-F238E27FC236}">
                <a16:creationId xmlns:a16="http://schemas.microsoft.com/office/drawing/2014/main" id="{B8783378-DF8D-414E-80F3-F846C1BB0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4" name="Dikdörtgen 3">
            <a:extLst>
              <a:ext uri="{FF2B5EF4-FFF2-40B4-BE49-F238E27FC236}">
                <a16:creationId xmlns:a16="http://schemas.microsoft.com/office/drawing/2014/main" id="{3B6E4B43-DE3E-4515-BC59-35EF92FC83A9}"/>
              </a:ext>
            </a:extLst>
          </p:cNvPr>
          <p:cNvSpPr/>
          <p:nvPr/>
        </p:nvSpPr>
        <p:spPr>
          <a:xfrm>
            <a:off x="5511424" y="2257006"/>
            <a:ext cx="6096000" cy="3785652"/>
          </a:xfrm>
          <a:prstGeom prst="rect">
            <a:avLst/>
          </a:prstGeom>
        </p:spPr>
        <p:txBody>
          <a:bodyPr>
            <a:spAutoFit/>
          </a:bodyPr>
          <a:lstStyle/>
          <a:p>
            <a:pPr algn="just"/>
            <a:r>
              <a:rPr lang="tr-TR" sz="2400" dirty="0">
                <a:latin typeface="+mj-lt"/>
              </a:rPr>
              <a:t>Okul eğitiminde </a:t>
            </a:r>
            <a:r>
              <a:rPr lang="tr-TR" sz="2400" dirty="0" err="1">
                <a:latin typeface="+mj-lt"/>
              </a:rPr>
              <a:t>Erasmus</a:t>
            </a:r>
            <a:r>
              <a:rPr lang="tr-TR" sz="2400" dirty="0">
                <a:latin typeface="+mj-lt"/>
              </a:rPr>
              <a:t> akreditasyonuna sahip olan kuruluşlar, başvuruda bulunabilir.</a:t>
            </a:r>
          </a:p>
          <a:p>
            <a:pPr algn="just"/>
            <a:r>
              <a:rPr lang="tr-TR" sz="2400" dirty="0">
                <a:latin typeface="+mj-lt"/>
              </a:rPr>
              <a:t>Başvurular daha önce hazırladıkları ve önceden onaylanmış </a:t>
            </a:r>
            <a:r>
              <a:rPr lang="tr-TR" sz="2400" dirty="0" err="1">
                <a:latin typeface="+mj-lt"/>
              </a:rPr>
              <a:t>Erasmus</a:t>
            </a:r>
            <a:r>
              <a:rPr lang="tr-TR" sz="2400" dirty="0">
                <a:latin typeface="+mj-lt"/>
              </a:rPr>
              <a:t> Planına dayanmaktadır, bu nedenle planlanan faaliyetler için ayrıntılı bir plan ve açıklama yapmaları gerekli değildir.</a:t>
            </a:r>
          </a:p>
          <a:p>
            <a:pPr algn="just"/>
            <a:r>
              <a:rPr lang="tr-TR" sz="2400" dirty="0">
                <a:latin typeface="+mj-lt"/>
              </a:rPr>
              <a:t>Bunun yerine, faaliyet grubu ve katılımcı sayısıyla ilişkili olarak belirlenecek olan bütçeye odaklanmaları gereklidir.</a:t>
            </a:r>
          </a:p>
          <a:p>
            <a:pPr algn="just"/>
            <a:endParaRPr lang="tr-TR" sz="2400" dirty="0">
              <a:latin typeface="+mj-lt"/>
            </a:endParaRPr>
          </a:p>
        </p:txBody>
      </p:sp>
    </p:spTree>
    <p:extLst>
      <p:ext uri="{BB962C8B-B14F-4D97-AF65-F5344CB8AC3E}">
        <p14:creationId xmlns:p14="http://schemas.microsoft.com/office/powerpoint/2010/main" val="17547505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7">
            <a:extLst>
              <a:ext uri="{FF2B5EF4-FFF2-40B4-BE49-F238E27FC236}">
                <a16:creationId xmlns:a16="http://schemas.microsoft.com/office/drawing/2014/main" id="{23962611-DFD5-4092-AAFD-559E3DFCE2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9">
            <a:extLst>
              <a:ext uri="{FF2B5EF4-FFF2-40B4-BE49-F238E27FC236}">
                <a16:creationId xmlns:a16="http://schemas.microsoft.com/office/drawing/2014/main" id="{2270F1FA-0425-408F-9861-80BF5AFB276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err="1">
                <a:latin typeface="+mj-lt"/>
                <a:ea typeface="+mj-ea"/>
                <a:cs typeface="+mj-cs"/>
              </a:rPr>
              <a:t>Kimle</a:t>
            </a:r>
            <a:r>
              <a:rPr lang="en-US" sz="6000" kern="1200" dirty="0">
                <a:latin typeface="+mj-lt"/>
                <a:ea typeface="+mj-ea"/>
                <a:cs typeface="+mj-cs"/>
              </a:rPr>
              <a:t> </a:t>
            </a:r>
            <a:r>
              <a:rPr lang="en-US" sz="6000" kern="1200" dirty="0" err="1">
                <a:latin typeface="+mj-lt"/>
                <a:ea typeface="+mj-ea"/>
                <a:cs typeface="+mj-cs"/>
              </a:rPr>
              <a:t>başvurabilir</a:t>
            </a:r>
            <a:r>
              <a:rPr lang="en-US" sz="6000" kern="1200" dirty="0">
                <a:latin typeface="+mj-lt"/>
                <a:ea typeface="+mj-ea"/>
                <a:cs typeface="+mj-cs"/>
              </a:rPr>
              <a:t>?</a:t>
            </a:r>
          </a:p>
          <a:p>
            <a:pPr algn="ctr"/>
            <a:endParaRPr lang="en-US" sz="6000" kern="1200" dirty="0">
              <a:solidFill>
                <a:srgbClr val="FFFFFF"/>
              </a:solidFill>
              <a:latin typeface="+mj-lt"/>
              <a:ea typeface="+mj-ea"/>
              <a:cs typeface="+mj-cs"/>
            </a:endParaRPr>
          </a:p>
        </p:txBody>
      </p:sp>
      <p:sp>
        <p:nvSpPr>
          <p:cNvPr id="3" name="İçerik Yer Tutucusu 2"/>
          <p:cNvSpPr>
            <a:spLocks noGrp="1"/>
          </p:cNvSpPr>
          <p:nvPr>
            <p:ph idx="1"/>
          </p:nvPr>
        </p:nvSpPr>
        <p:spPr>
          <a:xfrm>
            <a:off x="3045368" y="4074718"/>
            <a:ext cx="6105194" cy="682079"/>
          </a:xfrm>
        </p:spPr>
        <p:txBody>
          <a:bodyPr vert="horz" lIns="91440" tIns="45720" rIns="91440" bIns="45720" rtlCol="0">
            <a:normAutofit fontScale="85000" lnSpcReduction="10000"/>
          </a:bodyPr>
          <a:lstStyle/>
          <a:p>
            <a:pPr marL="0" indent="0" algn="ctr">
              <a:buNone/>
            </a:pPr>
            <a:r>
              <a:rPr lang="en-US" sz="2400" b="1" kern="1200" dirty="0" err="1">
                <a:latin typeface="+mn-lt"/>
                <a:ea typeface="+mn-ea"/>
                <a:cs typeface="+mn-cs"/>
              </a:rPr>
              <a:t>Okul</a:t>
            </a:r>
            <a:r>
              <a:rPr lang="en-US" sz="2400" b="1" kern="1200" dirty="0">
                <a:latin typeface="+mn-lt"/>
                <a:ea typeface="+mn-ea"/>
                <a:cs typeface="+mn-cs"/>
              </a:rPr>
              <a:t> </a:t>
            </a:r>
            <a:r>
              <a:rPr lang="en-US" sz="2400" b="1" kern="1200" dirty="0" err="1">
                <a:latin typeface="+mn-lt"/>
                <a:ea typeface="+mn-ea"/>
                <a:cs typeface="+mn-cs"/>
              </a:rPr>
              <a:t>eğitiminde</a:t>
            </a:r>
            <a:r>
              <a:rPr lang="en-US" sz="2400" b="1" kern="1200" dirty="0">
                <a:latin typeface="+mn-lt"/>
                <a:ea typeface="+mn-ea"/>
                <a:cs typeface="+mn-cs"/>
              </a:rPr>
              <a:t> </a:t>
            </a:r>
            <a:r>
              <a:rPr lang="en-US" sz="2400" b="1" kern="1200" dirty="0" err="1">
                <a:latin typeface="+mn-lt"/>
                <a:ea typeface="+mn-ea"/>
                <a:cs typeface="+mn-cs"/>
              </a:rPr>
              <a:t>geçerli</a:t>
            </a:r>
            <a:r>
              <a:rPr lang="en-US" sz="2400" b="1" kern="1200" dirty="0">
                <a:latin typeface="+mn-lt"/>
                <a:ea typeface="+mn-ea"/>
                <a:cs typeface="+mn-cs"/>
              </a:rPr>
              <a:t> </a:t>
            </a:r>
            <a:r>
              <a:rPr lang="en-US" sz="2400" b="1" kern="1200" dirty="0" err="1">
                <a:latin typeface="+mn-lt"/>
                <a:ea typeface="+mn-ea"/>
                <a:cs typeface="+mn-cs"/>
              </a:rPr>
              <a:t>bir</a:t>
            </a:r>
            <a:r>
              <a:rPr lang="en-US" sz="2400" b="1" kern="1200" dirty="0">
                <a:latin typeface="+mn-lt"/>
                <a:ea typeface="+mn-ea"/>
                <a:cs typeface="+mn-cs"/>
              </a:rPr>
              <a:t> Erasmus </a:t>
            </a:r>
            <a:r>
              <a:rPr lang="en-US" sz="2400" b="1" kern="1200" dirty="0" err="1">
                <a:latin typeface="+mn-lt"/>
                <a:ea typeface="+mn-ea"/>
                <a:cs typeface="+mn-cs"/>
              </a:rPr>
              <a:t>akreditasyonuna</a:t>
            </a:r>
            <a:r>
              <a:rPr lang="en-US" sz="2400" b="1" kern="1200" dirty="0">
                <a:latin typeface="+mn-lt"/>
                <a:ea typeface="+mn-ea"/>
                <a:cs typeface="+mn-cs"/>
              </a:rPr>
              <a:t> </a:t>
            </a:r>
            <a:r>
              <a:rPr lang="en-US" sz="2400" b="1" kern="1200" dirty="0" err="1">
                <a:latin typeface="+mn-lt"/>
                <a:ea typeface="+mn-ea"/>
                <a:cs typeface="+mn-cs"/>
              </a:rPr>
              <a:t>sahip</a:t>
            </a:r>
            <a:r>
              <a:rPr lang="en-US" sz="2400" b="1" kern="1200" dirty="0">
                <a:latin typeface="+mn-lt"/>
                <a:ea typeface="+mn-ea"/>
                <a:cs typeface="+mn-cs"/>
              </a:rPr>
              <a:t> </a:t>
            </a:r>
            <a:r>
              <a:rPr lang="en-US" sz="2400" b="1" kern="1200" dirty="0" err="1">
                <a:latin typeface="+mn-lt"/>
                <a:ea typeface="+mn-ea"/>
                <a:cs typeface="+mn-cs"/>
              </a:rPr>
              <a:t>kuruluşlar</a:t>
            </a:r>
            <a:r>
              <a:rPr lang="en-US" sz="2400" b="1" kern="1200" dirty="0">
                <a:latin typeface="+mn-lt"/>
                <a:ea typeface="+mn-ea"/>
                <a:cs typeface="+mn-cs"/>
              </a:rPr>
              <a:t> </a:t>
            </a:r>
            <a:r>
              <a:rPr lang="en-US" sz="2400" b="1" kern="1200" dirty="0" err="1">
                <a:latin typeface="+mn-lt"/>
                <a:ea typeface="+mn-ea"/>
                <a:cs typeface="+mn-cs"/>
              </a:rPr>
              <a:t>başvuru</a:t>
            </a:r>
            <a:r>
              <a:rPr lang="en-US" sz="2400" b="1" kern="1200" dirty="0">
                <a:latin typeface="+mn-lt"/>
                <a:ea typeface="+mn-ea"/>
                <a:cs typeface="+mn-cs"/>
              </a:rPr>
              <a:t> </a:t>
            </a:r>
            <a:r>
              <a:rPr lang="en-US" sz="2400" b="1" kern="1200" dirty="0" err="1">
                <a:latin typeface="+mn-lt"/>
                <a:ea typeface="+mn-ea"/>
                <a:cs typeface="+mn-cs"/>
              </a:rPr>
              <a:t>yapabilir</a:t>
            </a:r>
            <a:r>
              <a:rPr lang="en-US" sz="2400" b="1" kern="1200" dirty="0">
                <a:latin typeface="+mn-lt"/>
                <a:ea typeface="+mn-ea"/>
                <a:cs typeface="+mn-cs"/>
              </a:rPr>
              <a:t>.</a:t>
            </a:r>
          </a:p>
        </p:txBody>
      </p:sp>
      <p:pic>
        <p:nvPicPr>
          <p:cNvPr id="20" name="Resim 19">
            <a:extLst>
              <a:ext uri="{FF2B5EF4-FFF2-40B4-BE49-F238E27FC236}">
                <a16:creationId xmlns:a16="http://schemas.microsoft.com/office/drawing/2014/main" id="{8963F86D-A53E-427F-99BB-0C992DE7A1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03" y="6400015"/>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971376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3700">
                <a:solidFill>
                  <a:srgbClr val="000000"/>
                </a:solidFill>
              </a:rPr>
              <a:t>Hareketlilik Konsorsiyum nasıl kurulur?</a:t>
            </a:r>
          </a:p>
        </p:txBody>
      </p:sp>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2421682"/>
            <a:ext cx="4977578" cy="3639289"/>
          </a:xfrm>
        </p:spPr>
        <p:txBody>
          <a:bodyPr anchor="ctr">
            <a:normAutofit/>
          </a:bodyPr>
          <a:lstStyle/>
          <a:p>
            <a:r>
              <a:rPr lang="tr-TR" sz="1900">
                <a:solidFill>
                  <a:srgbClr val="000000"/>
                </a:solidFill>
              </a:rPr>
              <a:t>Erasmus akreditasyonuna sahip kuruluşlar, konsorsiyum koordinatörleri olarak hareketlilik konsorsiyumu formatına başvurmalıdır.</a:t>
            </a:r>
            <a:endParaRPr lang="en-US" sz="1900">
              <a:solidFill>
                <a:srgbClr val="000000"/>
              </a:solidFill>
            </a:endParaRPr>
          </a:p>
          <a:p>
            <a:r>
              <a:rPr lang="tr-TR" sz="1900">
                <a:solidFill>
                  <a:srgbClr val="000000"/>
                </a:solidFill>
              </a:rPr>
              <a:t>Hareketlilik konsorsiyumu üye kuruluşlarının listesi başvurunun bir parçası olarak sağlanmalıdır ve koordinatöre ek olarak en az bir üye kuruluş içermelidir.</a:t>
            </a:r>
            <a:endParaRPr lang="en-US" sz="1900">
              <a:solidFill>
                <a:srgbClr val="000000"/>
              </a:solidFill>
            </a:endParaRPr>
          </a:p>
          <a:p>
            <a:r>
              <a:rPr lang="tr-TR" sz="1900">
                <a:solidFill>
                  <a:srgbClr val="000000"/>
                </a:solidFill>
              </a:rPr>
              <a:t>Akredite bir hareketlilik projesi için uygunluk kriterlerini karşılayan herhangi bir kuruluş, bir hareketlilik konsorsiyumunun üyesi olabilir. Konsorsiyum üyelerinin Erasmus akreditasyonu olması gerekmez.</a:t>
            </a:r>
            <a:endParaRPr lang="en-US" sz="1900">
              <a:solidFill>
                <a:srgbClr val="000000"/>
              </a:solidFill>
            </a:endParaRPr>
          </a:p>
        </p:txBody>
      </p:sp>
      <p:pic>
        <p:nvPicPr>
          <p:cNvPr id="8" name="Resim 7">
            <a:extLst>
              <a:ext uri="{FF2B5EF4-FFF2-40B4-BE49-F238E27FC236}">
                <a16:creationId xmlns:a16="http://schemas.microsoft.com/office/drawing/2014/main" id="{B2FEC159-C625-4FDF-86CE-3E72208B7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14324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86834" y="1153572"/>
            <a:ext cx="3200400" cy="4461163"/>
          </a:xfrm>
        </p:spPr>
        <p:txBody>
          <a:bodyPr>
            <a:normAutofit/>
          </a:bodyPr>
          <a:lstStyle/>
          <a:p>
            <a:r>
              <a:rPr lang="tr-TR" sz="3700">
                <a:solidFill>
                  <a:srgbClr val="FFFFFF"/>
                </a:solidFill>
              </a:rPr>
              <a:t>Avrupa Boyutunun Öğretme ve Öğrenim yoluyla güçlendirilmesi</a:t>
            </a:r>
          </a:p>
        </p:txBody>
      </p:sp>
      <p:sp>
        <p:nvSpPr>
          <p:cNvPr id="12" name="Arc 11">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p:cNvSpPr>
            <a:spLocks noGrp="1"/>
          </p:cNvSpPr>
          <p:nvPr>
            <p:ph idx="1"/>
          </p:nvPr>
        </p:nvSpPr>
        <p:spPr>
          <a:xfrm>
            <a:off x="4447308" y="591344"/>
            <a:ext cx="6906491" cy="5585619"/>
          </a:xfrm>
        </p:spPr>
        <p:txBody>
          <a:bodyPr anchor="ctr">
            <a:normAutofit/>
          </a:bodyPr>
          <a:lstStyle/>
          <a:p>
            <a:r>
              <a:rPr lang="tr-TR" dirty="0">
                <a:latin typeface="+mj-lt"/>
              </a:rPr>
              <a:t>Kapsayıcılık ve çeşitlilik, hoşgörü ve demokratik katılım değerlerini teşvik ederek</a:t>
            </a:r>
            <a:endParaRPr lang="en-US" dirty="0">
              <a:latin typeface="+mj-lt"/>
            </a:endParaRPr>
          </a:p>
          <a:p>
            <a:endParaRPr lang="tr-TR" dirty="0">
              <a:latin typeface="+mj-lt"/>
            </a:endParaRPr>
          </a:p>
          <a:p>
            <a:r>
              <a:rPr lang="tr-TR" dirty="0">
                <a:latin typeface="+mj-lt"/>
              </a:rPr>
              <a:t>Paylaşılan Avrupa mirası ve çeşitliliği hakkında bilgiyi teşvik ederek</a:t>
            </a:r>
            <a:endParaRPr lang="en-US" dirty="0">
              <a:latin typeface="+mj-lt"/>
            </a:endParaRPr>
          </a:p>
          <a:p>
            <a:endParaRPr lang="tr-TR" dirty="0">
              <a:latin typeface="+mj-lt"/>
            </a:endParaRPr>
          </a:p>
          <a:p>
            <a:r>
              <a:rPr lang="tr-TR" dirty="0">
                <a:latin typeface="+mj-lt"/>
              </a:rPr>
              <a:t>Avrupa çapında profesyonel ağların gelişimini destekleyerek</a:t>
            </a:r>
            <a:endParaRPr lang="en-US" dirty="0">
              <a:latin typeface="+mj-lt"/>
            </a:endParaRPr>
          </a:p>
          <a:p>
            <a:endParaRPr lang="tr-TR" dirty="0">
              <a:latin typeface="+mj-lt"/>
            </a:endParaRPr>
          </a:p>
          <a:p>
            <a:r>
              <a:rPr lang="tr-TR" dirty="0">
                <a:latin typeface="+mj-lt"/>
              </a:rPr>
              <a:t>Avrupa boyutunun öğretme ve öğrenim yoluyla güçlendirilmesi</a:t>
            </a:r>
            <a:endParaRPr lang="en-US" dirty="0">
              <a:latin typeface="+mj-lt"/>
            </a:endParaRPr>
          </a:p>
          <a:p>
            <a:pPr marL="0" indent="0">
              <a:buNone/>
            </a:pPr>
            <a:endParaRPr lang="tr-TR" dirty="0">
              <a:latin typeface="+mj-lt"/>
            </a:endParaRPr>
          </a:p>
        </p:txBody>
      </p:sp>
      <p:pic>
        <p:nvPicPr>
          <p:cNvPr id="26" name="Resim 25">
            <a:extLst>
              <a:ext uri="{FF2B5EF4-FFF2-40B4-BE49-F238E27FC236}">
                <a16:creationId xmlns:a16="http://schemas.microsoft.com/office/drawing/2014/main" id="{FDD01CDF-999C-408C-AEC6-723A9284B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363" y="6304066"/>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107494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3700">
                <a:solidFill>
                  <a:srgbClr val="000000"/>
                </a:solidFill>
              </a:rPr>
              <a:t>Hareketlilik Konsorsiyum nasıl kurulur?</a:t>
            </a:r>
          </a:p>
        </p:txBody>
      </p:sp>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090574" y="2421682"/>
            <a:ext cx="4977578" cy="3639289"/>
          </a:xfrm>
        </p:spPr>
        <p:txBody>
          <a:bodyPr anchor="ctr">
            <a:normAutofit/>
          </a:bodyPr>
          <a:lstStyle/>
          <a:p>
            <a:r>
              <a:rPr lang="tr-TR" sz="2000" dirty="0"/>
              <a:t>Bir hareketlilik konsorsiyumunda yer alan kuruluşlar, aynı Teklif Çağrısı kapsamında okul eğitimi alanında en fazla iki KA 1 hibe sözleşmesinden fon alabilirler.</a:t>
            </a:r>
            <a:endParaRPr lang="en-US" sz="2000" dirty="0"/>
          </a:p>
          <a:p>
            <a:r>
              <a:rPr lang="tr-TR" sz="2000" dirty="0"/>
              <a:t>Bu nedenle, kısa vadeli bir proje veya akredite bir proje için hibe alan okul eğitim kuruluşları, ek olarak üye kuruluşlar olarak yalnızca bir okul eğitimi hareketlilik konsorsiyumunda yer alabilir. Diğer kuruluşlar iki taneye  kadar hareketlilik konsorsiyumunda yer alabilir</a:t>
            </a:r>
            <a:endParaRPr lang="en-US" sz="2000" dirty="0"/>
          </a:p>
          <a:p>
            <a:pPr marL="0" indent="0">
              <a:buNone/>
            </a:pPr>
            <a:endParaRPr lang="en-US" sz="2000" dirty="0"/>
          </a:p>
        </p:txBody>
      </p:sp>
      <p:pic>
        <p:nvPicPr>
          <p:cNvPr id="8" name="Resim 7">
            <a:extLst>
              <a:ext uri="{FF2B5EF4-FFF2-40B4-BE49-F238E27FC236}">
                <a16:creationId xmlns:a16="http://schemas.microsoft.com/office/drawing/2014/main" id="{B2FEC159-C625-4FDF-86CE-3E72208B7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115775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4"/>
                </a:gs>
                <a:gs pos="23000">
                  <a:schemeClr val="accent4"/>
                </a:gs>
                <a:gs pos="83000">
                  <a:schemeClr val="accent2"/>
                </a:gs>
                <a:gs pos="100000">
                  <a:schemeClr val="accent2"/>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Resim 7">
            <a:extLst>
              <a:ext uri="{FF2B5EF4-FFF2-40B4-BE49-F238E27FC236}">
                <a16:creationId xmlns:a16="http://schemas.microsoft.com/office/drawing/2014/main" id="{B2FEC159-C625-4FDF-86CE-3E72208B78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
        <p:nvSpPr>
          <p:cNvPr id="11" name="İçerik Yer Tutucusu 2">
            <a:extLst>
              <a:ext uri="{FF2B5EF4-FFF2-40B4-BE49-F238E27FC236}">
                <a16:creationId xmlns:a16="http://schemas.microsoft.com/office/drawing/2014/main" id="{59774304-01D6-466F-8033-79BBDF797F67}"/>
              </a:ext>
            </a:extLst>
          </p:cNvPr>
          <p:cNvSpPr>
            <a:spLocks noGrp="1"/>
          </p:cNvSpPr>
          <p:nvPr>
            <p:ph idx="1"/>
          </p:nvPr>
        </p:nvSpPr>
        <p:spPr>
          <a:xfrm>
            <a:off x="5614876" y="332856"/>
            <a:ext cx="6577123" cy="4351338"/>
          </a:xfrm>
        </p:spPr>
        <p:txBody>
          <a:bodyPr>
            <a:normAutofit/>
          </a:bodyPr>
          <a:lstStyle/>
          <a:p>
            <a:pPr marL="0" indent="0">
              <a:buNone/>
            </a:pPr>
            <a:r>
              <a:rPr lang="tr-TR" sz="1800" dirty="0">
                <a:latin typeface="+mj-lt"/>
              </a:rPr>
              <a:t>Başvurular nereye yapılır?</a:t>
            </a:r>
            <a:endParaRPr lang="en-US" sz="1800" dirty="0">
              <a:latin typeface="+mj-lt"/>
            </a:endParaRPr>
          </a:p>
          <a:p>
            <a:r>
              <a:rPr lang="tr-TR" sz="1800" dirty="0">
                <a:latin typeface="+mj-lt"/>
              </a:rPr>
              <a:t>Başvurular, başvuran kuruluşun bulunduğu ülkenin Ulusal Ajansına sunulur.</a:t>
            </a:r>
          </a:p>
          <a:p>
            <a:r>
              <a:rPr lang="tr-TR" sz="1800" dirty="0">
                <a:latin typeface="+mj-lt"/>
              </a:rPr>
              <a:t>Proje süresi:</a:t>
            </a:r>
          </a:p>
          <a:p>
            <a:r>
              <a:rPr lang="tr-TR" sz="1800" dirty="0">
                <a:latin typeface="+mj-lt"/>
              </a:rPr>
              <a:t>Akredite olan tüm projelerin başlangıç süresi 15 ay olacaktır. 12 aydan sonra, tüm yararlanıcılar projelerini toplam 24 aya kadar uzatma imkanına sahip olacaklar.</a:t>
            </a:r>
          </a:p>
        </p:txBody>
      </p:sp>
      <p:sp>
        <p:nvSpPr>
          <p:cNvPr id="13" name="TextBox 4">
            <a:extLst>
              <a:ext uri="{FF2B5EF4-FFF2-40B4-BE49-F238E27FC236}">
                <a16:creationId xmlns:a16="http://schemas.microsoft.com/office/drawing/2014/main" id="{D679D9A1-CB6E-429F-9955-F7A2784D5D20}"/>
              </a:ext>
            </a:extLst>
          </p:cNvPr>
          <p:cNvSpPr txBox="1"/>
          <p:nvPr/>
        </p:nvSpPr>
        <p:spPr>
          <a:xfrm>
            <a:off x="5614876" y="5154695"/>
            <a:ext cx="6752247" cy="8956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tr-TR" dirty="0">
                <a:latin typeface="+mj-lt"/>
              </a:rPr>
              <a:t>Proje kapsamı</a:t>
            </a:r>
            <a:r>
              <a:rPr lang="en-US" dirty="0">
                <a:latin typeface="+mj-lt"/>
              </a:rPr>
              <a:t>​</a:t>
            </a:r>
          </a:p>
          <a:p>
            <a:pPr marL="285750" indent="-285750">
              <a:buFont typeface="Arial" panose="020B0604020202020204" pitchFamily="34" charset="0"/>
              <a:buChar char="•"/>
            </a:pPr>
            <a:r>
              <a:rPr lang="tr-TR" dirty="0">
                <a:latin typeface="+mj-lt"/>
              </a:rPr>
              <a:t>Akredite projelerde, bütçe dağıtımı  aşamasında bir sınırlama getirilmediği sürece, yer alabilecek katılımcı sayısı sınırsızdır</a:t>
            </a:r>
            <a:endParaRPr lang="en-US" dirty="0">
              <a:latin typeface="+mj-lt"/>
            </a:endParaRPr>
          </a:p>
        </p:txBody>
      </p:sp>
      <p:sp>
        <p:nvSpPr>
          <p:cNvPr id="15" name="TextBox 3">
            <a:extLst>
              <a:ext uri="{FF2B5EF4-FFF2-40B4-BE49-F238E27FC236}">
                <a16:creationId xmlns:a16="http://schemas.microsoft.com/office/drawing/2014/main" id="{C2107665-683C-47A7-939D-FBF803D5700A}"/>
              </a:ext>
            </a:extLst>
          </p:cNvPr>
          <p:cNvSpPr txBox="1"/>
          <p:nvPr/>
        </p:nvSpPr>
        <p:spPr>
          <a:xfrm>
            <a:off x="5614876" y="2765106"/>
            <a:ext cx="6577124" cy="137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tr-TR" dirty="0">
                <a:latin typeface="+mj-lt"/>
              </a:rPr>
              <a:t>Proje başlangıç tarihi:</a:t>
            </a:r>
            <a:r>
              <a:rPr lang="en-US" dirty="0">
                <a:latin typeface="+mj-lt"/>
              </a:rPr>
              <a:t>​</a:t>
            </a:r>
          </a:p>
          <a:p>
            <a:pPr marL="285750" indent="-285750">
              <a:buFont typeface="Arial" panose="020B0604020202020204" pitchFamily="34" charset="0"/>
              <a:buChar char="•"/>
            </a:pPr>
            <a:r>
              <a:rPr lang="tr-TR" dirty="0">
                <a:latin typeface="+mj-lt"/>
              </a:rPr>
              <a:t>Aynı yıl 1 Eylül</a:t>
            </a:r>
            <a:r>
              <a:rPr lang="en-US" dirty="0">
                <a:latin typeface="+mj-lt"/>
              </a:rPr>
              <a:t>​</a:t>
            </a:r>
          </a:p>
          <a:p>
            <a:pPr>
              <a:lnSpc>
                <a:spcPct val="90000"/>
              </a:lnSpc>
              <a:spcBef>
                <a:spcPts val="1000"/>
              </a:spcBef>
            </a:pPr>
            <a:r>
              <a:rPr lang="tr-TR" dirty="0">
                <a:latin typeface="+mj-lt"/>
              </a:rPr>
              <a:t>Başvuru sayısı</a:t>
            </a:r>
            <a:r>
              <a:rPr lang="en-US" dirty="0">
                <a:latin typeface="+mj-lt"/>
              </a:rPr>
              <a:t>​</a:t>
            </a:r>
          </a:p>
          <a:p>
            <a:pPr marL="285750" indent="-285750">
              <a:lnSpc>
                <a:spcPct val="90000"/>
              </a:lnSpc>
              <a:spcBef>
                <a:spcPts val="1000"/>
              </a:spcBef>
              <a:buFont typeface="Arial" panose="020B0604020202020204" pitchFamily="34" charset="0"/>
              <a:buChar char="•"/>
            </a:pPr>
            <a:r>
              <a:rPr lang="tr-TR" dirty="0">
                <a:latin typeface="+mj-lt"/>
              </a:rPr>
              <a:t>Akredite kuruluşlar, seçim turu başına yalnızca bir kez başvurabilir.</a:t>
            </a:r>
            <a:r>
              <a:rPr lang="en-US" dirty="0">
                <a:latin typeface="+mj-lt"/>
              </a:rPr>
              <a:t>​</a:t>
            </a:r>
          </a:p>
        </p:txBody>
      </p:sp>
      <p:sp>
        <p:nvSpPr>
          <p:cNvPr id="16" name="TextBox 5">
            <a:extLst>
              <a:ext uri="{FF2B5EF4-FFF2-40B4-BE49-F238E27FC236}">
                <a16:creationId xmlns:a16="http://schemas.microsoft.com/office/drawing/2014/main" id="{670B02C3-0190-43DE-81CE-B11FFE749EE6}"/>
              </a:ext>
            </a:extLst>
          </p:cNvPr>
          <p:cNvSpPr txBox="1"/>
          <p:nvPr/>
        </p:nvSpPr>
        <p:spPr>
          <a:xfrm>
            <a:off x="5614876" y="4253614"/>
            <a:ext cx="65771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tr-TR" dirty="0">
                <a:latin typeface="+mj-lt"/>
              </a:rPr>
              <a:t>Uygun faaliyetler​</a:t>
            </a:r>
          </a:p>
          <a:p>
            <a:pPr marL="285750" indent="-285750">
              <a:buFont typeface="Arial" panose="020B0604020202020204" pitchFamily="34" charset="0"/>
              <a:buChar char="•"/>
            </a:pPr>
            <a:r>
              <a:rPr lang="tr-TR" dirty="0">
                <a:latin typeface="+mj-lt"/>
              </a:rPr>
              <a:t>Okul eğitimi için her türlü aktivite. Ayrıntılı bir liste ve kurallar için "Faaliyetler" bölümüne bakın.​</a:t>
            </a:r>
          </a:p>
        </p:txBody>
      </p:sp>
    </p:spTree>
    <p:extLst>
      <p:ext uri="{BB962C8B-B14F-4D97-AF65-F5344CB8AC3E}">
        <p14:creationId xmlns:p14="http://schemas.microsoft.com/office/powerpoint/2010/main" val="349493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18DA8DF1-1D17-4CD0-A119-1DA373480E94}"/>
              </a:ext>
            </a:extLst>
          </p:cNvPr>
          <p:cNvPicPr>
            <a:picLocks noChangeAspect="1"/>
          </p:cNvPicPr>
          <p:nvPr/>
        </p:nvPicPr>
        <p:blipFill rotWithShape="1">
          <a:blip r:embed="rId3">
            <a:extLst>
              <a:ext uri="{28A0092B-C50C-407E-A947-70E740481C1C}">
                <a14:useLocalDpi xmlns:a14="http://schemas.microsoft.com/office/drawing/2010/main" val="0"/>
              </a:ext>
            </a:extLst>
          </a:blip>
          <a:srcRect l="7533" t="9091" r="19499"/>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424815" y="1569426"/>
            <a:ext cx="3438144" cy="1124712"/>
          </a:xfrm>
        </p:spPr>
        <p:txBody>
          <a:bodyPr anchor="b">
            <a:normAutofit/>
          </a:bodyPr>
          <a:lstStyle/>
          <a:p>
            <a:pPr algn="ctr"/>
            <a:r>
              <a:rPr lang="tr-TR" sz="3600" dirty="0"/>
              <a:t>Son başvuru tarihleri</a:t>
            </a:r>
          </a:p>
          <a:p>
            <a:pPr algn="ctr"/>
            <a:endParaRPr lang="tr-TR" sz="3600" dirty="0"/>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p:cNvSpPr>
            <a:spLocks noGrp="1"/>
          </p:cNvSpPr>
          <p:nvPr>
            <p:ph idx="1"/>
          </p:nvPr>
        </p:nvSpPr>
        <p:spPr>
          <a:xfrm>
            <a:off x="371094" y="2718054"/>
            <a:ext cx="3905484" cy="3207258"/>
          </a:xfrm>
        </p:spPr>
        <p:txBody>
          <a:bodyPr anchor="t">
            <a:normAutofit/>
          </a:bodyPr>
          <a:lstStyle/>
          <a:p>
            <a:r>
              <a:rPr lang="tr-TR" sz="2000" dirty="0">
                <a:latin typeface="+mj-lt"/>
              </a:rPr>
              <a:t>Tüm Ulusal Ajanslar için 1. Dönem: 11 Mayıs 12:00:00 ( Brüksel saati)</a:t>
            </a:r>
            <a:endParaRPr lang="en-US" sz="2000" dirty="0">
              <a:latin typeface="+mj-lt"/>
            </a:endParaRPr>
          </a:p>
          <a:p>
            <a:r>
              <a:rPr lang="tr-TR" sz="2000" dirty="0">
                <a:latin typeface="+mj-lt"/>
              </a:rPr>
              <a:t>İkinci bir son tarih açmaya karar veren Ulusal Ajanslar için 2. Tur: 5 Ekim 12:00:00</a:t>
            </a:r>
          </a:p>
          <a:p>
            <a:r>
              <a:rPr lang="tr-TR" sz="2000" dirty="0">
                <a:latin typeface="+mj-lt"/>
              </a:rPr>
              <a:t>Ulusal Ajanslar, başvuru sahiplerini web siteleri aracılığıyla ikinci son tarihin açılışı hakkında bilgilendireceklerdir.</a:t>
            </a:r>
          </a:p>
        </p:txBody>
      </p:sp>
      <p:pic>
        <p:nvPicPr>
          <p:cNvPr id="11" name="Resim 10">
            <a:extLst>
              <a:ext uri="{FF2B5EF4-FFF2-40B4-BE49-F238E27FC236}">
                <a16:creationId xmlns:a16="http://schemas.microsoft.com/office/drawing/2014/main" id="{69FAB75E-6276-4C3E-A2B6-BC414C2C8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898" y="6356919"/>
            <a:ext cx="5405715" cy="394390"/>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8499223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53E60C6D-4E85-4E14-BCDF-BF15C241F7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151294" y="486184"/>
            <a:ext cx="5397237" cy="1325563"/>
          </a:xfrm>
        </p:spPr>
        <p:txBody>
          <a:bodyPr>
            <a:normAutofit/>
          </a:bodyPr>
          <a:lstStyle/>
          <a:p>
            <a:r>
              <a:rPr lang="tr-TR"/>
              <a:t>Bütçe tahsisi</a:t>
            </a:r>
            <a:endParaRPr lang="tr-TR" dirty="0"/>
          </a:p>
        </p:txBody>
      </p:sp>
      <p:sp>
        <p:nvSpPr>
          <p:cNvPr id="22" name="Freeform: Shape 17">
            <a:extLst>
              <a:ext uri="{FF2B5EF4-FFF2-40B4-BE49-F238E27FC236}">
                <a16:creationId xmlns:a16="http://schemas.microsoft.com/office/drawing/2014/main" id="{7D42D292-4C48-479B-9E59-E29CD9871C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Resim 4" descr="metin, beyaz tahta içeren bir resim&#10;&#10;Açıklama otomatik olarak oluşturuldu">
            <a:extLst>
              <a:ext uri="{FF2B5EF4-FFF2-40B4-BE49-F238E27FC236}">
                <a16:creationId xmlns:a16="http://schemas.microsoft.com/office/drawing/2014/main" id="{CF1E05F9-1E8F-4CFF-B073-85A33E720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013" y="2290075"/>
            <a:ext cx="4555700" cy="2277850"/>
          </a:xfrm>
          <a:custGeom>
            <a:avLst/>
            <a:gdLst/>
            <a:ahLst/>
            <a:cxnLst/>
            <a:rect l="l" t="t" r="r" b="b"/>
            <a:pathLst>
              <a:path w="4438338" h="2323972">
                <a:moveTo>
                  <a:pt x="69905" y="0"/>
                </a:moveTo>
                <a:lnTo>
                  <a:pt x="4368433" y="0"/>
                </a:lnTo>
                <a:cubicBezTo>
                  <a:pt x="4407040" y="0"/>
                  <a:pt x="4438338" y="31298"/>
                  <a:pt x="4438338" y="69905"/>
                </a:cubicBezTo>
                <a:lnTo>
                  <a:pt x="4438338" y="2254067"/>
                </a:lnTo>
                <a:cubicBezTo>
                  <a:pt x="4438338" y="2292674"/>
                  <a:pt x="4407040" y="2323972"/>
                  <a:pt x="4368433" y="2323972"/>
                </a:cubicBezTo>
                <a:lnTo>
                  <a:pt x="69905" y="2323972"/>
                </a:lnTo>
                <a:cubicBezTo>
                  <a:pt x="31298" y="2323972"/>
                  <a:pt x="0" y="2292674"/>
                  <a:pt x="0" y="2254067"/>
                </a:cubicBezTo>
                <a:lnTo>
                  <a:pt x="0" y="69905"/>
                </a:lnTo>
                <a:cubicBezTo>
                  <a:pt x="0" y="31298"/>
                  <a:pt x="31298" y="0"/>
                  <a:pt x="69905" y="0"/>
                </a:cubicBezTo>
                <a:close/>
              </a:path>
            </a:pathLst>
          </a:custGeom>
        </p:spPr>
      </p:pic>
      <p:sp>
        <p:nvSpPr>
          <p:cNvPr id="3" name="İçerik Yer Tutucusu 2"/>
          <p:cNvSpPr>
            <a:spLocks noGrp="1"/>
          </p:cNvSpPr>
          <p:nvPr>
            <p:ph idx="1"/>
          </p:nvPr>
        </p:nvSpPr>
        <p:spPr>
          <a:xfrm>
            <a:off x="6151294" y="1946684"/>
            <a:ext cx="5397237" cy="4351338"/>
          </a:xfrm>
        </p:spPr>
        <p:txBody>
          <a:bodyPr>
            <a:normAutofit/>
          </a:bodyPr>
          <a:lstStyle/>
          <a:p>
            <a:r>
              <a:rPr lang="tr-TR" sz="1800"/>
              <a:t>Başvuru sahibinin Erasmus Planının kalitesi akreditasyon başvurusu aşamasında değerlendirilmiştir ve bu nedenle bütçe tahsis aşamasında niteliksel değerlendirme yapılmayacaktır. Herhangi bir uygun hibe başvurusu fon alabilecektir.</a:t>
            </a:r>
            <a:endParaRPr lang="en-US" sz="1800"/>
          </a:p>
          <a:p>
            <a:r>
              <a:rPr lang="tr-TR" sz="1800"/>
              <a:t>Verilen hibe miktarı aşağıdaki unsurlara bağlı olacaktır:</a:t>
            </a:r>
          </a:p>
          <a:p>
            <a:r>
              <a:rPr lang="tr-TR" sz="1800"/>
              <a:t>Akredite başvuru sahiplerine tahsis edilebilecek toplam bütçe</a:t>
            </a:r>
          </a:p>
          <a:p>
            <a:r>
              <a:rPr lang="tr-TR" sz="1800"/>
              <a:t>Planlanan faaliyetler</a:t>
            </a:r>
          </a:p>
          <a:p>
            <a:r>
              <a:rPr lang="tr-TR" sz="1800"/>
              <a:t>Temel ve maksimum hibe</a:t>
            </a:r>
          </a:p>
          <a:p>
            <a:r>
              <a:rPr lang="tr-TR" sz="1800"/>
              <a:t>Aşağıdaki tahsis kriterleri: finansal performans, nitel performans, politika öncelikleri ve coğrafi konum(Ulusal Ajans tarafından uygulanıyorsa)</a:t>
            </a:r>
          </a:p>
        </p:txBody>
      </p:sp>
      <p:sp>
        <p:nvSpPr>
          <p:cNvPr id="20" name="Arc 19">
            <a:extLst>
              <a:ext uri="{FF2B5EF4-FFF2-40B4-BE49-F238E27FC236}">
                <a16:creationId xmlns:a16="http://schemas.microsoft.com/office/drawing/2014/main" id="{533DF362-939D-4EEE-8DC4-6B54607E56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95198">
            <a:off x="1539683" y="162676"/>
            <a:ext cx="4083433" cy="4083433"/>
          </a:xfrm>
          <a:prstGeom prst="arc">
            <a:avLst>
              <a:gd name="adj1" fmla="val 17445962"/>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3" name="Resim 22">
            <a:extLst>
              <a:ext uri="{FF2B5EF4-FFF2-40B4-BE49-F238E27FC236}">
                <a16:creationId xmlns:a16="http://schemas.microsoft.com/office/drawing/2014/main" id="{B3479F4A-DA69-49F3-8694-4496985F4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964022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630286021"/>
              </p:ext>
            </p:extLst>
          </p:nvPr>
        </p:nvGraphicFramePr>
        <p:xfrm>
          <a:off x="767131" y="643467"/>
          <a:ext cx="10657739" cy="5571067"/>
        </p:xfrm>
        <a:graphic>
          <a:graphicData uri="http://schemas.openxmlformats.org/drawingml/2006/table">
            <a:tbl>
              <a:tblPr firstRow="1" bandRow="1">
                <a:tableStyleId>{3B4B98B0-60AC-42C2-AFA5-B58CD77FA1E5}</a:tableStyleId>
              </a:tblPr>
              <a:tblGrid>
                <a:gridCol w="2776783">
                  <a:extLst>
                    <a:ext uri="{9D8B030D-6E8A-4147-A177-3AD203B41FA5}">
                      <a16:colId xmlns:a16="http://schemas.microsoft.com/office/drawing/2014/main" val="735065647"/>
                    </a:ext>
                  </a:extLst>
                </a:gridCol>
                <a:gridCol w="3936457">
                  <a:extLst>
                    <a:ext uri="{9D8B030D-6E8A-4147-A177-3AD203B41FA5}">
                      <a16:colId xmlns:a16="http://schemas.microsoft.com/office/drawing/2014/main" val="1528614848"/>
                    </a:ext>
                  </a:extLst>
                </a:gridCol>
                <a:gridCol w="3944499">
                  <a:extLst>
                    <a:ext uri="{9D8B030D-6E8A-4147-A177-3AD203B41FA5}">
                      <a16:colId xmlns:a16="http://schemas.microsoft.com/office/drawing/2014/main" val="2063582004"/>
                    </a:ext>
                  </a:extLst>
                </a:gridCol>
              </a:tblGrid>
              <a:tr h="407639">
                <a:tc>
                  <a:txBody>
                    <a:bodyPr/>
                    <a:lstStyle/>
                    <a:p>
                      <a:r>
                        <a:rPr lang="tr-TR" sz="1800"/>
                        <a:t>            Bütçe Kategorisi</a:t>
                      </a:r>
                    </a:p>
                  </a:txBody>
                  <a:tcPr marL="92645" marR="92645" marT="46323" marB="46323"/>
                </a:tc>
                <a:tc>
                  <a:txBody>
                    <a:bodyPr/>
                    <a:lstStyle/>
                    <a:p>
                      <a:pPr algn="ctr"/>
                      <a:r>
                        <a:rPr lang="tr-TR" sz="1800"/>
                        <a:t>Uygun maliyetler ve geçerli kurallar</a:t>
                      </a:r>
                    </a:p>
                  </a:txBody>
                  <a:tcPr marL="92645" marR="92645" marT="46323" marB="46323"/>
                </a:tc>
                <a:tc>
                  <a:txBody>
                    <a:bodyPr/>
                    <a:lstStyle/>
                    <a:p>
                      <a:pPr algn="ctr"/>
                      <a:r>
                        <a:rPr lang="tr-TR" sz="1800"/>
                        <a:t>Miktar</a:t>
                      </a:r>
                    </a:p>
                  </a:txBody>
                  <a:tcPr marL="92645" marR="92645" marT="46323" marB="46323"/>
                </a:tc>
                <a:extLst>
                  <a:ext uri="{0D108BD9-81ED-4DB2-BD59-A6C34878D82A}">
                    <a16:rowId xmlns:a16="http://schemas.microsoft.com/office/drawing/2014/main" val="943992420"/>
                  </a:ext>
                </a:extLst>
              </a:tr>
              <a:tr h="215348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a:p>
                    <a:p>
                      <a:pPr marL="0" marR="0" lvl="0" indent="0" algn="l" rtl="0" eaLnBrk="1" fontAlgn="auto" latinLnBrk="0" hangingPunct="1">
                        <a:lnSpc>
                          <a:spcPct val="100000"/>
                        </a:lnSpc>
                        <a:spcBef>
                          <a:spcPts val="0"/>
                        </a:spcBef>
                        <a:spcAft>
                          <a:spcPts val="0"/>
                        </a:spcAft>
                        <a:buClrTx/>
                        <a:buSzTx/>
                        <a:buFontTx/>
                        <a:buNone/>
                      </a:pPr>
                      <a:r>
                        <a:rPr lang="tr-TR" sz="1800"/>
                        <a:t>       </a:t>
                      </a:r>
                      <a:r>
                        <a:rPr lang="tr-TR" sz="2400"/>
                        <a:t>Kurumsal Destek</a:t>
                      </a:r>
                    </a:p>
                    <a:p>
                      <a:endParaRPr lang="tr-TR" sz="2400"/>
                    </a:p>
                  </a:txBody>
                  <a:tcPr marL="92645" marR="92645" marT="46323" marB="46323"/>
                </a:tc>
                <a:tc rowSpan="3">
                  <a:txBody>
                    <a:bodyPr/>
                    <a:lstStyle/>
                    <a:p>
                      <a:r>
                        <a:rPr lang="tr-TR" sz="1400"/>
                        <a:t>Hareketlilik faaliyetlerinin uygulanmasıyla doğrudan ilgili ve diğer</a:t>
                      </a:r>
                      <a:r>
                        <a:rPr lang="tr-TR" sz="1400" baseline="0"/>
                        <a:t> giderler başlığı altına alınamayan maliyetler</a:t>
                      </a:r>
                    </a:p>
                    <a:p>
                      <a:endParaRPr lang="tr-TR" sz="1400"/>
                    </a:p>
                    <a:p>
                      <a:r>
                        <a:rPr lang="tr-TR" sz="1400"/>
                        <a:t>Örneğin: Hazırlık (pedagojik, kültürlerarası ve diğer), hareketlilik sırasında katılımcılara rehberlik etme, izleme ve destek, harmanlanmış faaliyetlerdeki sanal bileşenler için ihtiyaç duyulan hizmetler, araçlar ve ekipman, öğrenme sonuçlarının tanınması, sonuçların paylaşılması ve Avrupa Birliği finansmanının görünürlüğü</a:t>
                      </a:r>
                    </a:p>
                    <a:p>
                      <a:endParaRPr lang="tr-TR" sz="1400"/>
                    </a:p>
                    <a:p>
                      <a:r>
                        <a:rPr lang="tr-TR" sz="1400"/>
                        <a:t>Kurumsal</a:t>
                      </a:r>
                      <a:r>
                        <a:rPr lang="tr-TR" sz="1400" baseline="0"/>
                        <a:t> </a:t>
                      </a:r>
                      <a:r>
                        <a:rPr lang="tr-TR" sz="1400"/>
                        <a:t>destek, hem gönderen hem de ev sahibi kuruluşlar tarafından yapılan masrafları kapsar (kurslar ve eğitim için personel hareketliliği durumu hariç). Alınan hibenin bölünmesi iki kuruluş arasında kararlaştırılacaktır.</a:t>
                      </a:r>
                    </a:p>
                    <a:p>
                      <a:r>
                        <a:rPr lang="tr-TR" sz="1400"/>
                        <a:t>Finansman mekanizması: birim maliyetlere katkı.</a:t>
                      </a:r>
                    </a:p>
                    <a:p>
                      <a:r>
                        <a:rPr lang="tr-TR" sz="1400"/>
                        <a:t>Tahsis kuralı: Katılımcı sayısına göre</a:t>
                      </a:r>
                    </a:p>
                    <a:p>
                      <a:endParaRPr lang="tr-TR" sz="1800"/>
                    </a:p>
                  </a:txBody>
                  <a:tcPr marL="92645" marR="92645" marT="46323" marB="46323"/>
                </a:tc>
                <a:tc>
                  <a:txBody>
                    <a:bodyPr/>
                    <a:lstStyle/>
                    <a:p>
                      <a:r>
                        <a:rPr lang="tr-TR" sz="1200" kern="1200">
                          <a:solidFill>
                            <a:schemeClr val="dk1"/>
                          </a:solidFill>
                        </a:rPr>
                        <a:t>100 Euro</a:t>
                      </a:r>
                    </a:p>
                    <a:p>
                      <a:r>
                        <a:rPr lang="tr-TR" sz="1200" kern="1200">
                          <a:solidFill>
                            <a:schemeClr val="dk1"/>
                          </a:solidFill>
                        </a:rPr>
                        <a:t>- Grup hareketliliğinde öğrenci başına</a:t>
                      </a:r>
                    </a:p>
                    <a:p>
                      <a:r>
                        <a:rPr lang="tr-TR" sz="1200" kern="1200">
                          <a:solidFill>
                            <a:schemeClr val="dk1"/>
                          </a:solidFill>
                        </a:rPr>
                        <a:t>grup başına maksimum 1000 EUR</a:t>
                      </a:r>
                    </a:p>
                    <a:p>
                      <a:r>
                        <a:rPr lang="tr-TR" sz="1200" kern="1200">
                          <a:solidFill>
                            <a:schemeClr val="dk1"/>
                          </a:solidFill>
                        </a:rPr>
                        <a:t>- Kurs ve Eğtim için personel hareketliliğinde katılımcı başına</a:t>
                      </a:r>
                    </a:p>
                    <a:p>
                      <a:r>
                        <a:rPr lang="tr-TR" sz="1200" kern="1200">
                          <a:solidFill>
                            <a:schemeClr val="dk1"/>
                          </a:solidFill>
                        </a:rPr>
                        <a:t>- Davetli uzman başına</a:t>
                      </a:r>
                    </a:p>
                    <a:p>
                      <a:pPr marL="0" indent="0">
                        <a:buFontTx/>
                        <a:buNone/>
                      </a:pPr>
                      <a:r>
                        <a:rPr lang="tr-TR" sz="1200" kern="1200">
                          <a:solidFill>
                            <a:schemeClr val="dk1"/>
                          </a:solidFill>
                        </a:rPr>
                        <a:t>- Eğitimde barındırılan öğretmen veya eğitimci başına</a:t>
                      </a:r>
                    </a:p>
                    <a:p>
                      <a:pPr marL="171450" indent="-171450">
                        <a:buFontTx/>
                        <a:buChar char="-"/>
                      </a:pPr>
                      <a:endParaRPr lang="tr-TR" sz="1200" kern="1200">
                        <a:solidFill>
                          <a:schemeClr val="dk1"/>
                        </a:solidFill>
                        <a:latin typeface="+mn-lt"/>
                        <a:ea typeface="+mn-ea"/>
                        <a:cs typeface="+mn-cs"/>
                      </a:endParaRPr>
                    </a:p>
                  </a:txBody>
                  <a:tcPr marL="92645" marR="92645" marT="46323" marB="46323"/>
                </a:tc>
                <a:extLst>
                  <a:ext uri="{0D108BD9-81ED-4DB2-BD59-A6C34878D82A}">
                    <a16:rowId xmlns:a16="http://schemas.microsoft.com/office/drawing/2014/main" val="3872529796"/>
                  </a:ext>
                </a:extLst>
              </a:tr>
              <a:tr h="1782906">
                <a:tc vMerge="1">
                  <a:txBody>
                    <a:bodyPr/>
                    <a:lstStyle/>
                    <a:p>
                      <a:endParaRPr lang="tr-TR"/>
                    </a:p>
                  </a:txBody>
                  <a:tcPr/>
                </a:tc>
                <a:tc vMerge="1">
                  <a:txBody>
                    <a:bodyPr/>
                    <a:lstStyle/>
                    <a:p>
                      <a:endParaRPr lang="tr-TR"/>
                    </a:p>
                  </a:txBody>
                  <a:tcPr/>
                </a:tc>
                <a:tc>
                  <a:txBody>
                    <a:bodyPr/>
                    <a:lstStyle/>
                    <a:p>
                      <a:pPr marL="0" indent="0">
                        <a:buFontTx/>
                        <a:buNone/>
                      </a:pPr>
                      <a:r>
                        <a:rPr lang="tr-TR" sz="1200" kern="1200">
                          <a:solidFill>
                            <a:schemeClr val="dk1"/>
                          </a:solidFill>
                        </a:rPr>
                        <a:t>350 EUR; Aynı tür aktivitede yüz katılımcıdan sonra  200 EUR</a:t>
                      </a:r>
                    </a:p>
                    <a:p>
                      <a:pPr marL="0" indent="0">
                        <a:buFontTx/>
                        <a:buNone/>
                      </a:pPr>
                      <a:r>
                        <a:rPr lang="tr-TR" sz="1200" kern="1200">
                          <a:solidFill>
                            <a:schemeClr val="dk1"/>
                          </a:solidFill>
                        </a:rPr>
                        <a:t>- Öğrencilerin kısa süreli öğrenme hareketliliğinde katılımcı başına</a:t>
                      </a:r>
                    </a:p>
                    <a:p>
                      <a:pPr marL="0" indent="0">
                        <a:buFontTx/>
                        <a:buNone/>
                      </a:pPr>
                      <a:r>
                        <a:rPr lang="tr-TR" sz="1200" kern="1200">
                          <a:solidFill>
                            <a:schemeClr val="dk1"/>
                          </a:solidFill>
                        </a:rPr>
                        <a:t>- İş</a:t>
                      </a:r>
                      <a:r>
                        <a:rPr lang="tr-TR" sz="1200" kern="1200" baseline="0">
                          <a:solidFill>
                            <a:schemeClr val="dk1"/>
                          </a:solidFill>
                        </a:rPr>
                        <a:t> başı gözlem </a:t>
                      </a:r>
                      <a:r>
                        <a:rPr lang="tr-TR" sz="1200" kern="1200">
                          <a:solidFill>
                            <a:schemeClr val="dk1"/>
                          </a:solidFill>
                        </a:rPr>
                        <a:t>ve öğretim veya eğitim görevleri için personel hareketliliğine katılımcı başına</a:t>
                      </a:r>
                      <a:endParaRPr lang="tr-TR" sz="1200" kern="1200">
                        <a:solidFill>
                          <a:schemeClr val="dk1"/>
                        </a:solidFill>
                        <a:latin typeface="+mn-lt"/>
                        <a:ea typeface="+mn-ea"/>
                        <a:cs typeface="+mn-cs"/>
                      </a:endParaRPr>
                    </a:p>
                  </a:txBody>
                  <a:tcPr marL="92645" marR="92645" marT="46323" marB="46323"/>
                </a:tc>
                <a:extLst>
                  <a:ext uri="{0D108BD9-81ED-4DB2-BD59-A6C34878D82A}">
                    <a16:rowId xmlns:a16="http://schemas.microsoft.com/office/drawing/2014/main" val="1206779743"/>
                  </a:ext>
                </a:extLst>
              </a:tr>
              <a:tr h="1227035">
                <a:tc vMerge="1">
                  <a:txBody>
                    <a:bodyPr/>
                    <a:lstStyle/>
                    <a:p>
                      <a:endParaRPr lang="tr-TR"/>
                    </a:p>
                  </a:txBody>
                  <a:tcPr/>
                </a:tc>
                <a:tc vMerge="1">
                  <a:txBody>
                    <a:bodyPr/>
                    <a:lstStyle/>
                    <a:p>
                      <a:endParaRPr lang="tr-TR"/>
                    </a:p>
                  </a:txBody>
                  <a:tcPr/>
                </a:tc>
                <a:tc>
                  <a:txBody>
                    <a:bodyPr/>
                    <a:lstStyle/>
                    <a:p>
                      <a:pPr marL="0" indent="0">
                        <a:buFontTx/>
                        <a:buNone/>
                      </a:pPr>
                      <a:r>
                        <a:rPr lang="tr-TR" sz="1200" kern="1200">
                          <a:solidFill>
                            <a:schemeClr val="dk1"/>
                          </a:solidFill>
                        </a:rPr>
                        <a:t>500 Euro</a:t>
                      </a:r>
                    </a:p>
                    <a:p>
                      <a:pPr marL="0" indent="0">
                        <a:buFontTx/>
                        <a:buNone/>
                      </a:pPr>
                      <a:r>
                        <a:rPr lang="tr-TR" sz="1200" kern="1200">
                          <a:solidFill>
                            <a:schemeClr val="dk1"/>
                          </a:solidFill>
                        </a:rPr>
                        <a:t>- Uzun vadeli öğrenmede katılımcı başına</a:t>
                      </a:r>
                    </a:p>
                    <a:p>
                      <a:pPr marL="0" indent="0">
                        <a:buFontTx/>
                        <a:buNone/>
                      </a:pPr>
                      <a:r>
                        <a:rPr lang="tr-TR" sz="1200" kern="1200">
                          <a:solidFill>
                            <a:schemeClr val="dk1"/>
                          </a:solidFill>
                        </a:rPr>
                        <a:t>öğrencilerin hareketliliği</a:t>
                      </a:r>
                      <a:endParaRPr lang="tr-TR" sz="1200" kern="1200">
                        <a:solidFill>
                          <a:schemeClr val="dk1"/>
                        </a:solidFill>
                        <a:latin typeface="+mn-lt"/>
                        <a:ea typeface="+mn-ea"/>
                        <a:cs typeface="+mn-cs"/>
                      </a:endParaRPr>
                    </a:p>
                  </a:txBody>
                  <a:tcPr marL="92645" marR="92645" marT="46323" marB="46323"/>
                </a:tc>
                <a:extLst>
                  <a:ext uri="{0D108BD9-81ED-4DB2-BD59-A6C34878D82A}">
                    <a16:rowId xmlns:a16="http://schemas.microsoft.com/office/drawing/2014/main" val="845281727"/>
                  </a:ext>
                </a:extLst>
              </a:tr>
            </a:tbl>
          </a:graphicData>
        </a:graphic>
      </p:graphicFrame>
      <p:pic>
        <p:nvPicPr>
          <p:cNvPr id="41" name="Resim 40">
            <a:extLst>
              <a:ext uri="{FF2B5EF4-FFF2-40B4-BE49-F238E27FC236}">
                <a16:creationId xmlns:a16="http://schemas.microsoft.com/office/drawing/2014/main" id="{DD6E4709-D8A2-4CA4-95F8-E528484FB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4725470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İçerik Yer Tutucusu 5">
            <a:extLst>
              <a:ext uri="{FF2B5EF4-FFF2-40B4-BE49-F238E27FC236}">
                <a16:creationId xmlns:a16="http://schemas.microsoft.com/office/drawing/2014/main" id="{A2FF73F9-EFF6-47A1-B09D-90CA46981D53}"/>
              </a:ext>
            </a:extLst>
          </p:cNvPr>
          <p:cNvGraphicFramePr>
            <a:graphicFrameLocks noGrp="1"/>
          </p:cNvGraphicFramePr>
          <p:nvPr>
            <p:ph idx="1"/>
            <p:extLst>
              <p:ext uri="{D42A27DB-BD31-4B8C-83A1-F6EECF244321}">
                <p14:modId xmlns:p14="http://schemas.microsoft.com/office/powerpoint/2010/main" val="882366970"/>
              </p:ext>
            </p:extLst>
          </p:nvPr>
        </p:nvGraphicFramePr>
        <p:xfrm>
          <a:off x="786110" y="44644"/>
          <a:ext cx="10515600" cy="621792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906431004"/>
                    </a:ext>
                  </a:extLst>
                </a:gridCol>
                <a:gridCol w="3505200">
                  <a:extLst>
                    <a:ext uri="{9D8B030D-6E8A-4147-A177-3AD203B41FA5}">
                      <a16:colId xmlns:a16="http://schemas.microsoft.com/office/drawing/2014/main" val="2968051703"/>
                    </a:ext>
                  </a:extLst>
                </a:gridCol>
                <a:gridCol w="3505200">
                  <a:extLst>
                    <a:ext uri="{9D8B030D-6E8A-4147-A177-3AD203B41FA5}">
                      <a16:colId xmlns:a16="http://schemas.microsoft.com/office/drawing/2014/main" val="904133545"/>
                    </a:ext>
                  </a:extLst>
                </a:gridCol>
              </a:tblGrid>
              <a:tr h="874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          Bütçe Kategorisi</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Uygun maliyetler ve geçerli kurallar</a:t>
                      </a:r>
                    </a:p>
                    <a:p>
                      <a:endParaRPr lang="tr-T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dirty="0"/>
                        <a:t>Miktar</a:t>
                      </a:r>
                    </a:p>
                    <a:p>
                      <a:pPr algn="ctr"/>
                      <a:endParaRPr lang="tr-TR" dirty="0"/>
                    </a:p>
                  </a:txBody>
                  <a:tcPr/>
                </a:tc>
                <a:extLst>
                  <a:ext uri="{0D108BD9-81ED-4DB2-BD59-A6C34878D82A}">
                    <a16:rowId xmlns:a16="http://schemas.microsoft.com/office/drawing/2014/main" val="2403085869"/>
                  </a:ext>
                </a:extLst>
              </a:tr>
              <a:tr h="5070091">
                <a:tc>
                  <a:txBody>
                    <a:bodyPr/>
                    <a:lstStyle/>
                    <a:p>
                      <a:endParaRPr lang="tr-TR" dirty="0"/>
                    </a:p>
                    <a:p>
                      <a:endParaRPr lang="tr-TR" dirty="0"/>
                    </a:p>
                    <a:p>
                      <a:endParaRPr lang="tr-TR" dirty="0"/>
                    </a:p>
                    <a:p>
                      <a:endParaRPr lang="tr-TR" dirty="0"/>
                    </a:p>
                    <a:p>
                      <a:endParaRPr lang="tr-TR" dirty="0"/>
                    </a:p>
                    <a:p>
                      <a:endParaRPr lang="tr-TR" dirty="0"/>
                    </a:p>
                    <a:p>
                      <a:endParaRPr lang="tr-TR" dirty="0"/>
                    </a:p>
                    <a:p>
                      <a:r>
                        <a:rPr lang="tr-TR" sz="2400" b="1" dirty="0"/>
                        <a:t>          Seyahat</a:t>
                      </a:r>
                    </a:p>
                  </a:txBody>
                  <a:tcPr/>
                </a:tc>
                <a:tc>
                  <a:txBody>
                    <a:bodyPr/>
                    <a:lstStyle/>
                    <a:p>
                      <a:r>
                        <a:rPr lang="tr-TR" dirty="0"/>
                        <a:t>Katılımcıların ve refakatçilerin yerleşik</a:t>
                      </a:r>
                      <a:r>
                        <a:rPr lang="tr-TR" baseline="0" dirty="0"/>
                        <a:t> oldukları </a:t>
                      </a:r>
                      <a:r>
                        <a:rPr lang="tr-TR" dirty="0"/>
                        <a:t>yerden faaliyet yerine gidiş dönüş seyahat maliyetlerine katkıdır</a:t>
                      </a:r>
                    </a:p>
                    <a:p>
                      <a:r>
                        <a:rPr lang="tr-TR" dirty="0"/>
                        <a:t>Ek olarak: Öğrencilerin uzun dönem hareketliliklerinde katılımcıların ve refakatçilerinin bulundukları yerden ayrılış öncesi eğitimin yapıldığı yere seyahat masraflarına katkı.</a:t>
                      </a:r>
                    </a:p>
                    <a:p>
                      <a:endParaRPr lang="tr-TR" dirty="0"/>
                    </a:p>
                    <a:p>
                      <a:r>
                        <a:rPr lang="tr-TR" dirty="0"/>
                        <a:t>Finansman mekanizması: birim maliyetlere katkı. </a:t>
                      </a:r>
                    </a:p>
                    <a:p>
                      <a:r>
                        <a:rPr lang="tr-TR" dirty="0"/>
                        <a:t>Tahsis kuralı: seyahat mesafesine ve kişi sayısına bağlıdır.</a:t>
                      </a:r>
                    </a:p>
                    <a:p>
                      <a:r>
                        <a:rPr lang="tr-TR" dirty="0"/>
                        <a:t>Başvuru sahibi, Avrupa Komisyonu tarafından desteklenen mesafe hesaplayıcıyı kullanarak bulunduğu yer</a:t>
                      </a:r>
                      <a:r>
                        <a:rPr lang="tr-TR" baseline="0" dirty="0"/>
                        <a:t> ve </a:t>
                      </a:r>
                      <a:r>
                        <a:rPr lang="tr-TR" dirty="0"/>
                        <a:t> faaliyet yeri arasında</a:t>
                      </a:r>
                      <a:r>
                        <a:rPr lang="tr-TR" baseline="0" dirty="0"/>
                        <a:t> kuş uçuşu mesafeyi</a:t>
                      </a:r>
                      <a:r>
                        <a:rPr lang="tr-TR" dirty="0"/>
                        <a:t> belirtmelidir.</a:t>
                      </a:r>
                    </a:p>
                  </a:txBody>
                  <a:tcPr/>
                </a:tc>
                <a:tc>
                  <a:txBody>
                    <a:bodyPr/>
                    <a:lstStyle/>
                    <a:p>
                      <a:endParaRPr lang="tr-TR" dirty="0"/>
                    </a:p>
                  </a:txBody>
                  <a:tcPr/>
                </a:tc>
                <a:extLst>
                  <a:ext uri="{0D108BD9-81ED-4DB2-BD59-A6C34878D82A}">
                    <a16:rowId xmlns:a16="http://schemas.microsoft.com/office/drawing/2014/main" val="2729959297"/>
                  </a:ext>
                </a:extLst>
              </a:tr>
            </a:tbl>
          </a:graphicData>
        </a:graphic>
      </p:graphicFrame>
      <p:graphicFrame>
        <p:nvGraphicFramePr>
          <p:cNvPr id="15" name="Tablo 14">
            <a:extLst>
              <a:ext uri="{FF2B5EF4-FFF2-40B4-BE49-F238E27FC236}">
                <a16:creationId xmlns:a16="http://schemas.microsoft.com/office/drawing/2014/main" id="{F5FE7C7D-6C4B-4B9B-981F-D836D3D5CA97}"/>
              </a:ext>
            </a:extLst>
          </p:cNvPr>
          <p:cNvGraphicFramePr>
            <a:graphicFrameLocks noGrp="1"/>
          </p:cNvGraphicFramePr>
          <p:nvPr>
            <p:extLst>
              <p:ext uri="{D42A27DB-BD31-4B8C-83A1-F6EECF244321}">
                <p14:modId xmlns:p14="http://schemas.microsoft.com/office/powerpoint/2010/main" val="2839596329"/>
              </p:ext>
            </p:extLst>
          </p:nvPr>
        </p:nvGraphicFramePr>
        <p:xfrm>
          <a:off x="8020178" y="1369945"/>
          <a:ext cx="2936631" cy="4659928"/>
        </p:xfrm>
        <a:graphic>
          <a:graphicData uri="http://schemas.openxmlformats.org/drawingml/2006/table">
            <a:tbl>
              <a:tblPr firstRow="1" bandRow="1">
                <a:tableStyleId>{5C22544A-7EE6-4342-B048-85BDC9FD1C3A}</a:tableStyleId>
              </a:tblPr>
              <a:tblGrid>
                <a:gridCol w="978877">
                  <a:extLst>
                    <a:ext uri="{9D8B030D-6E8A-4147-A177-3AD203B41FA5}">
                      <a16:colId xmlns:a16="http://schemas.microsoft.com/office/drawing/2014/main" val="199760245"/>
                    </a:ext>
                  </a:extLst>
                </a:gridCol>
                <a:gridCol w="978877">
                  <a:extLst>
                    <a:ext uri="{9D8B030D-6E8A-4147-A177-3AD203B41FA5}">
                      <a16:colId xmlns:a16="http://schemas.microsoft.com/office/drawing/2014/main" val="690919338"/>
                    </a:ext>
                  </a:extLst>
                </a:gridCol>
                <a:gridCol w="978877">
                  <a:extLst>
                    <a:ext uri="{9D8B030D-6E8A-4147-A177-3AD203B41FA5}">
                      <a16:colId xmlns:a16="http://schemas.microsoft.com/office/drawing/2014/main" val="3165130267"/>
                    </a:ext>
                  </a:extLst>
                </a:gridCol>
              </a:tblGrid>
              <a:tr h="582491">
                <a:tc>
                  <a:txBody>
                    <a:bodyPr/>
                    <a:lstStyle/>
                    <a:p>
                      <a:pPr algn="ctr"/>
                      <a:r>
                        <a:rPr lang="tr-TR" sz="1200" dirty="0"/>
                        <a:t>Travel</a:t>
                      </a:r>
                      <a:r>
                        <a:rPr lang="tr-TR" sz="1200" baseline="0" dirty="0"/>
                        <a:t> </a:t>
                      </a:r>
                      <a:r>
                        <a:rPr lang="tr-TR" sz="1200" baseline="0" dirty="0" err="1"/>
                        <a:t>Distance</a:t>
                      </a:r>
                      <a:endParaRPr lang="tr-TR" sz="1200" dirty="0"/>
                    </a:p>
                  </a:txBody>
                  <a:tcPr/>
                </a:tc>
                <a:tc>
                  <a:txBody>
                    <a:bodyPr/>
                    <a:lstStyle/>
                    <a:p>
                      <a:pPr algn="ctr"/>
                      <a:r>
                        <a:rPr lang="tr-TR" sz="1200" b="1" kern="1200" baseline="0" dirty="0">
                          <a:solidFill>
                            <a:schemeClr val="lt1"/>
                          </a:solidFill>
                          <a:latin typeface="+mn-lt"/>
                          <a:ea typeface="+mn-ea"/>
                          <a:cs typeface="+mn-cs"/>
                        </a:rPr>
                        <a:t>Standard </a:t>
                      </a:r>
                      <a:r>
                        <a:rPr lang="tr-TR" sz="1200" b="1" kern="1200" baseline="0" dirty="0" err="1">
                          <a:solidFill>
                            <a:schemeClr val="lt1"/>
                          </a:solidFill>
                          <a:latin typeface="+mn-lt"/>
                          <a:ea typeface="+mn-ea"/>
                          <a:cs typeface="+mn-cs"/>
                        </a:rPr>
                        <a:t>travel</a:t>
                      </a:r>
                      <a:endParaRPr lang="tr-TR" sz="1200" b="1" kern="1200" baseline="0" dirty="0">
                        <a:solidFill>
                          <a:schemeClr val="lt1"/>
                        </a:solidFill>
                        <a:latin typeface="+mn-lt"/>
                        <a:ea typeface="+mn-ea"/>
                        <a:cs typeface="+mn-cs"/>
                      </a:endParaRPr>
                    </a:p>
                  </a:txBody>
                  <a:tcPr/>
                </a:tc>
                <a:tc>
                  <a:txBody>
                    <a:bodyPr/>
                    <a:lstStyle/>
                    <a:p>
                      <a:pPr marL="0" algn="ctr" defTabSz="914400" rtl="0" eaLnBrk="1" latinLnBrk="0" hangingPunct="1"/>
                      <a:r>
                        <a:rPr lang="tr-TR" sz="1200" b="1" kern="1200" dirty="0" err="1">
                          <a:solidFill>
                            <a:schemeClr val="lt1"/>
                          </a:solidFill>
                          <a:latin typeface="+mn-lt"/>
                          <a:ea typeface="+mn-ea"/>
                          <a:cs typeface="+mn-cs"/>
                        </a:rPr>
                        <a:t>Green</a:t>
                      </a:r>
                      <a:r>
                        <a:rPr lang="tr-TR" sz="1200" b="1" kern="1200" dirty="0">
                          <a:solidFill>
                            <a:schemeClr val="lt1"/>
                          </a:solidFill>
                          <a:latin typeface="+mn-lt"/>
                          <a:ea typeface="+mn-ea"/>
                          <a:cs typeface="+mn-cs"/>
                        </a:rPr>
                        <a:t> </a:t>
                      </a:r>
                      <a:r>
                        <a:rPr lang="tr-TR" sz="1200" b="1" kern="1200" dirty="0" err="1">
                          <a:solidFill>
                            <a:schemeClr val="lt1"/>
                          </a:solidFill>
                          <a:latin typeface="+mn-lt"/>
                          <a:ea typeface="+mn-ea"/>
                          <a:cs typeface="+mn-cs"/>
                        </a:rPr>
                        <a:t>travel</a:t>
                      </a:r>
                      <a:endParaRPr lang="tr-TR" sz="1200" b="1" kern="1200" dirty="0">
                        <a:solidFill>
                          <a:schemeClr val="lt1"/>
                        </a:solidFill>
                        <a:latin typeface="+mn-lt"/>
                        <a:ea typeface="+mn-ea"/>
                        <a:cs typeface="+mn-cs"/>
                      </a:endParaRPr>
                    </a:p>
                  </a:txBody>
                  <a:tcPr/>
                </a:tc>
                <a:extLst>
                  <a:ext uri="{0D108BD9-81ED-4DB2-BD59-A6C34878D82A}">
                    <a16:rowId xmlns:a16="http://schemas.microsoft.com/office/drawing/2014/main" val="2394904696"/>
                  </a:ext>
                </a:extLst>
              </a:tr>
              <a:tr h="582491">
                <a:tc>
                  <a:txBody>
                    <a:bodyPr/>
                    <a:lstStyle/>
                    <a:p>
                      <a:r>
                        <a:rPr lang="tr-TR" sz="1200" dirty="0"/>
                        <a:t>0 – 99 km </a:t>
                      </a:r>
                    </a:p>
                  </a:txBody>
                  <a:tcPr/>
                </a:tc>
                <a:tc>
                  <a:txBody>
                    <a:bodyPr/>
                    <a:lstStyle/>
                    <a:p>
                      <a:r>
                        <a:rPr lang="tr-TR" sz="1200" kern="1200" dirty="0">
                          <a:solidFill>
                            <a:schemeClr val="dk1"/>
                          </a:solidFill>
                          <a:latin typeface="+mn-lt"/>
                          <a:ea typeface="+mn-ea"/>
                          <a:cs typeface="+mn-cs"/>
                        </a:rPr>
                        <a:t>23 EUR</a:t>
                      </a:r>
                    </a:p>
                  </a:txBody>
                  <a:tcPr/>
                </a:tc>
                <a:tc>
                  <a:txBody>
                    <a:bodyPr/>
                    <a:lstStyle/>
                    <a:p>
                      <a:r>
                        <a:rPr lang="tr-TR" dirty="0"/>
                        <a:t>-</a:t>
                      </a:r>
                    </a:p>
                  </a:txBody>
                  <a:tcPr/>
                </a:tc>
                <a:extLst>
                  <a:ext uri="{0D108BD9-81ED-4DB2-BD59-A6C34878D82A}">
                    <a16:rowId xmlns:a16="http://schemas.microsoft.com/office/drawing/2014/main" val="3104213106"/>
                  </a:ext>
                </a:extLst>
              </a:tr>
              <a:tr h="582491">
                <a:tc>
                  <a:txBody>
                    <a:bodyPr/>
                    <a:lstStyle/>
                    <a:p>
                      <a:r>
                        <a:rPr lang="tr-TR" sz="1200" kern="1200" dirty="0">
                          <a:solidFill>
                            <a:schemeClr val="dk1"/>
                          </a:solidFill>
                          <a:latin typeface="+mn-lt"/>
                          <a:ea typeface="+mn-ea"/>
                          <a:cs typeface="+mn-cs"/>
                        </a:rPr>
                        <a:t>100 – 499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180 EUR</a:t>
                      </a:r>
                    </a:p>
                    <a:p>
                      <a:endParaRPr 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210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1171968237"/>
                  </a:ext>
                </a:extLst>
              </a:tr>
              <a:tr h="582491">
                <a:tc>
                  <a:txBody>
                    <a:bodyPr/>
                    <a:lstStyle/>
                    <a:p>
                      <a:pPr marL="0" algn="l" defTabSz="914400" rtl="0" eaLnBrk="1" latinLnBrk="0" hangingPunct="1"/>
                      <a:r>
                        <a:rPr lang="tr-TR" sz="1200" kern="1200" dirty="0">
                          <a:solidFill>
                            <a:schemeClr val="dk1"/>
                          </a:solidFill>
                          <a:latin typeface="+mn-lt"/>
                          <a:ea typeface="+mn-ea"/>
                          <a:cs typeface="+mn-cs"/>
                        </a:rPr>
                        <a:t>500 – 1999 km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275 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320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9218104"/>
                  </a:ext>
                </a:extLst>
              </a:tr>
              <a:tr h="582491">
                <a:tc>
                  <a:txBody>
                    <a:bodyPr/>
                    <a:lstStyle/>
                    <a:p>
                      <a:pPr marL="0" algn="l" defTabSz="914400" rtl="0" eaLnBrk="1" latinLnBrk="0" hangingPunct="1"/>
                      <a:r>
                        <a:rPr lang="tr-TR" sz="1200" kern="1200" dirty="0">
                          <a:solidFill>
                            <a:schemeClr val="dk1"/>
                          </a:solidFill>
                          <a:latin typeface="+mn-lt"/>
                          <a:ea typeface="+mn-ea"/>
                          <a:cs typeface="+mn-cs"/>
                        </a:rPr>
                        <a:t>2000 – 2999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360 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410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2950751379"/>
                  </a:ext>
                </a:extLst>
              </a:tr>
              <a:tr h="582491">
                <a:tc>
                  <a:txBody>
                    <a:bodyPr/>
                    <a:lstStyle/>
                    <a:p>
                      <a:pPr marL="0" algn="l" defTabSz="914400" rtl="0" eaLnBrk="1" latinLnBrk="0" hangingPunct="1"/>
                      <a:r>
                        <a:rPr lang="tr-TR" sz="1200" kern="1200" dirty="0">
                          <a:solidFill>
                            <a:schemeClr val="dk1"/>
                          </a:solidFill>
                          <a:latin typeface="+mn-lt"/>
                          <a:ea typeface="+mn-ea"/>
                          <a:cs typeface="+mn-cs"/>
                        </a:rPr>
                        <a:t>3000 – 3999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530 EUR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610 EUR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a:solidFill>
                          <a:schemeClr val="dk1"/>
                        </a:solidFill>
                        <a:latin typeface="+mn-lt"/>
                        <a:ea typeface="+mn-ea"/>
                        <a:cs typeface="+mn-cs"/>
                      </a:endParaRPr>
                    </a:p>
                  </a:txBody>
                  <a:tcPr/>
                </a:tc>
                <a:extLst>
                  <a:ext uri="{0D108BD9-81ED-4DB2-BD59-A6C34878D82A}">
                    <a16:rowId xmlns:a16="http://schemas.microsoft.com/office/drawing/2014/main" val="1322330335"/>
                  </a:ext>
                </a:extLst>
              </a:tr>
              <a:tr h="582491">
                <a:tc>
                  <a:txBody>
                    <a:bodyPr/>
                    <a:lstStyle/>
                    <a:p>
                      <a:pPr marL="0" algn="l" defTabSz="914400" rtl="0" eaLnBrk="1" latinLnBrk="0" hangingPunct="1"/>
                      <a:r>
                        <a:rPr lang="tr-TR" sz="1200" kern="1200" dirty="0">
                          <a:solidFill>
                            <a:schemeClr val="dk1"/>
                          </a:solidFill>
                          <a:latin typeface="+mn-lt"/>
                          <a:ea typeface="+mn-ea"/>
                          <a:cs typeface="+mn-cs"/>
                        </a:rPr>
                        <a:t>4000 – 7999 km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820 EUR</a:t>
                      </a:r>
                    </a:p>
                  </a:txBody>
                  <a:tcPr/>
                </a:tc>
                <a:tc>
                  <a:txBody>
                    <a:bodyPr/>
                    <a:lstStyle/>
                    <a:p>
                      <a:r>
                        <a:rPr lang="tr-TR" dirty="0"/>
                        <a:t>-</a:t>
                      </a:r>
                    </a:p>
                  </a:txBody>
                  <a:tcPr/>
                </a:tc>
                <a:extLst>
                  <a:ext uri="{0D108BD9-81ED-4DB2-BD59-A6C34878D82A}">
                    <a16:rowId xmlns:a16="http://schemas.microsoft.com/office/drawing/2014/main" val="3963513159"/>
                  </a:ext>
                </a:extLst>
              </a:tr>
              <a:tr h="582491">
                <a:tc>
                  <a:txBody>
                    <a:bodyPr/>
                    <a:lstStyle/>
                    <a:p>
                      <a:pPr marL="0" algn="l" defTabSz="914400" rtl="0" eaLnBrk="1" latinLnBrk="0" hangingPunct="1"/>
                      <a:r>
                        <a:rPr lang="tr-TR" sz="1200" kern="1200" dirty="0">
                          <a:solidFill>
                            <a:schemeClr val="dk1"/>
                          </a:solidFill>
                          <a:latin typeface="+mn-lt"/>
                          <a:ea typeface="+mn-ea"/>
                          <a:cs typeface="+mn-cs"/>
                        </a:rPr>
                        <a:t>8000 km </a:t>
                      </a:r>
                      <a:r>
                        <a:rPr lang="tr-TR" sz="1200" kern="1200" dirty="0" err="1">
                          <a:solidFill>
                            <a:schemeClr val="dk1"/>
                          </a:solidFill>
                          <a:latin typeface="+mn-lt"/>
                          <a:ea typeface="+mn-ea"/>
                          <a:cs typeface="+mn-cs"/>
                        </a:rPr>
                        <a:t>or</a:t>
                      </a:r>
                      <a:r>
                        <a:rPr lang="tr-TR" sz="1200" kern="1200" dirty="0">
                          <a:solidFill>
                            <a:schemeClr val="dk1"/>
                          </a:solidFill>
                          <a:latin typeface="+mn-lt"/>
                          <a:ea typeface="+mn-ea"/>
                          <a:cs typeface="+mn-cs"/>
                        </a:rPr>
                        <a:t> </a:t>
                      </a:r>
                      <a:r>
                        <a:rPr lang="tr-TR" sz="1200" kern="1200" dirty="0" err="1">
                          <a:solidFill>
                            <a:schemeClr val="dk1"/>
                          </a:solidFill>
                          <a:latin typeface="+mn-lt"/>
                          <a:ea typeface="+mn-ea"/>
                          <a:cs typeface="+mn-cs"/>
                        </a:rPr>
                        <a:t>more</a:t>
                      </a:r>
                      <a:r>
                        <a:rPr lang="tr-TR" sz="1200" kern="120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dk1"/>
                          </a:solidFill>
                          <a:latin typeface="+mn-lt"/>
                          <a:ea typeface="+mn-ea"/>
                          <a:cs typeface="+mn-cs"/>
                        </a:rPr>
                        <a:t>1500 EUR</a:t>
                      </a:r>
                    </a:p>
                  </a:txBody>
                  <a:tcPr/>
                </a:tc>
                <a:tc>
                  <a:txBody>
                    <a:bodyPr/>
                    <a:lstStyle/>
                    <a:p>
                      <a:r>
                        <a:rPr lang="tr-TR" dirty="0"/>
                        <a:t>-</a:t>
                      </a:r>
                    </a:p>
                  </a:txBody>
                  <a:tcPr/>
                </a:tc>
                <a:extLst>
                  <a:ext uri="{0D108BD9-81ED-4DB2-BD59-A6C34878D82A}">
                    <a16:rowId xmlns:a16="http://schemas.microsoft.com/office/drawing/2014/main" val="3993492040"/>
                  </a:ext>
                </a:extLst>
              </a:tr>
            </a:tbl>
          </a:graphicData>
        </a:graphic>
      </p:graphicFrame>
      <p:pic>
        <p:nvPicPr>
          <p:cNvPr id="41" name="Resim 40">
            <a:extLst>
              <a:ext uri="{FF2B5EF4-FFF2-40B4-BE49-F238E27FC236}">
                <a16:creationId xmlns:a16="http://schemas.microsoft.com/office/drawing/2014/main" id="{DD6E4709-D8A2-4CA4-95F8-E528484FB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38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6503726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9">
            <a:extLst>
              <a:ext uri="{FF2B5EF4-FFF2-40B4-BE49-F238E27FC236}">
                <a16:creationId xmlns:a16="http://schemas.microsoft.com/office/drawing/2014/main" id="{86FF76B9-219D-4469-AF87-0236D29032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11">
            <a:extLst>
              <a:ext uri="{FF2B5EF4-FFF2-40B4-BE49-F238E27FC236}">
                <a16:creationId xmlns:a16="http://schemas.microsoft.com/office/drawing/2014/main" id="{DB88BD78-87E1-424D-B479-C37D8E41B12E}"/>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166E38B6-B050-4340-8E8F-3A971DADC03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15">
            <a:extLst>
              <a:ext uri="{FF2B5EF4-FFF2-40B4-BE49-F238E27FC236}">
                <a16:creationId xmlns:a16="http://schemas.microsoft.com/office/drawing/2014/main" id="{2E80C965-DB6D-4F81-9E9E-B027384D0B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17">
            <a:extLst>
              <a:ext uri="{FF2B5EF4-FFF2-40B4-BE49-F238E27FC236}">
                <a16:creationId xmlns:a16="http://schemas.microsoft.com/office/drawing/2014/main" id="{633C5E46-DAC5-4661-9C87-22B08E2A512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o 4"/>
          <p:cNvGraphicFramePr>
            <a:graphicFrameLocks noGrp="1"/>
          </p:cNvGraphicFramePr>
          <p:nvPr>
            <p:extLst>
              <p:ext uri="{D42A27DB-BD31-4B8C-83A1-F6EECF244321}">
                <p14:modId xmlns:p14="http://schemas.microsoft.com/office/powerpoint/2010/main" val="2333206149"/>
              </p:ext>
            </p:extLst>
          </p:nvPr>
        </p:nvGraphicFramePr>
        <p:xfrm>
          <a:off x="642938" y="5137150"/>
          <a:ext cx="10904536" cy="1076323"/>
        </p:xfrm>
        <a:graphic>
          <a:graphicData uri="http://schemas.openxmlformats.org/drawingml/2006/table">
            <a:tbl>
              <a:tblPr firstRow="1">
                <a:tableStyleId>{5C22544A-7EE6-4342-B048-85BDC9FD1C3A}</a:tableStyleId>
              </a:tblPr>
              <a:tblGrid>
                <a:gridCol w="2522581">
                  <a:extLst>
                    <a:ext uri="{9D8B030D-6E8A-4147-A177-3AD203B41FA5}">
                      <a16:colId xmlns:a16="http://schemas.microsoft.com/office/drawing/2014/main" val="3222643637"/>
                    </a:ext>
                  </a:extLst>
                </a:gridCol>
                <a:gridCol w="2818660">
                  <a:extLst>
                    <a:ext uri="{9D8B030D-6E8A-4147-A177-3AD203B41FA5}">
                      <a16:colId xmlns:a16="http://schemas.microsoft.com/office/drawing/2014/main" val="4263125940"/>
                    </a:ext>
                  </a:extLst>
                </a:gridCol>
                <a:gridCol w="2837162">
                  <a:extLst>
                    <a:ext uri="{9D8B030D-6E8A-4147-A177-3AD203B41FA5}">
                      <a16:colId xmlns:a16="http://schemas.microsoft.com/office/drawing/2014/main" val="2826848315"/>
                    </a:ext>
                  </a:extLst>
                </a:gridCol>
                <a:gridCol w="2726133">
                  <a:extLst>
                    <a:ext uri="{9D8B030D-6E8A-4147-A177-3AD203B41FA5}">
                      <a16:colId xmlns:a16="http://schemas.microsoft.com/office/drawing/2014/main" val="2100634718"/>
                    </a:ext>
                  </a:extLst>
                </a:gridCol>
              </a:tblGrid>
              <a:tr h="390890">
                <a:tc>
                  <a:txBody>
                    <a:bodyPr/>
                    <a:lstStyle/>
                    <a:p>
                      <a:r>
                        <a:rPr lang="tr-TR" sz="900" kern="1200" baseline="0">
                          <a:solidFill>
                            <a:schemeClr val="bg1"/>
                          </a:solidFill>
                          <a:latin typeface="+mn-lt"/>
                          <a:ea typeface="+mn-ea"/>
                          <a:cs typeface="+mn-cs"/>
                        </a:rPr>
                        <a:t>Katılımcı kategorisi</a:t>
                      </a:r>
                    </a:p>
                  </a:txBody>
                  <a:tcPr marL="82582" marR="82582" marT="41291" marB="41291"/>
                </a:tc>
                <a:tc>
                  <a:txBody>
                    <a:bodyPr/>
                    <a:lstStyle/>
                    <a:p>
                      <a:pPr marL="0" algn="l" defTabSz="914400" rtl="0" eaLnBrk="1" latinLnBrk="0" hangingPunct="1"/>
                      <a:r>
                        <a:rPr lang="tr-TR" sz="900" b="1" kern="1200" baseline="0">
                          <a:solidFill>
                            <a:schemeClr val="bg1"/>
                          </a:solidFill>
                          <a:latin typeface="+mn-lt"/>
                          <a:ea typeface="+mn-ea"/>
                          <a:cs typeface="+mn-cs"/>
                        </a:rPr>
                        <a:t>Ülke Grup 1</a:t>
                      </a:r>
                    </a:p>
                  </a:txBody>
                  <a:tcPr marL="82582" marR="82582" marT="41291" marB="41291"/>
                </a:tc>
                <a:tc>
                  <a:txBody>
                    <a:bodyPr/>
                    <a:lstStyle/>
                    <a:p>
                      <a:pPr marL="0" algn="l" defTabSz="914400" rtl="0" eaLnBrk="1" latinLnBrk="0" hangingPunct="1"/>
                      <a:r>
                        <a:rPr lang="tr-TR" sz="900" b="1" kern="1200" baseline="0">
                          <a:solidFill>
                            <a:schemeClr val="bg1"/>
                          </a:solidFill>
                          <a:latin typeface="+mn-lt"/>
                          <a:ea typeface="+mn-ea"/>
                          <a:cs typeface="+mn-cs"/>
                        </a:rPr>
                        <a:t>Ülke Grup 2</a:t>
                      </a:r>
                    </a:p>
                  </a:txBody>
                  <a:tcPr marL="82582" marR="82582" marT="41291" marB="41291"/>
                </a:tc>
                <a:tc>
                  <a:txBody>
                    <a:bodyPr/>
                    <a:lstStyle/>
                    <a:p>
                      <a:pPr marL="0" algn="l" defTabSz="914400" rtl="0" eaLnBrk="1" latinLnBrk="0" hangingPunct="1"/>
                      <a:r>
                        <a:rPr lang="tr-TR" sz="900" b="1" kern="1200" baseline="0">
                          <a:solidFill>
                            <a:schemeClr val="bg1"/>
                          </a:solidFill>
                          <a:latin typeface="+mn-lt"/>
                          <a:ea typeface="+mn-ea"/>
                          <a:cs typeface="+mn-cs"/>
                        </a:rPr>
                        <a:t>Ülke Grup 3 </a:t>
                      </a:r>
                    </a:p>
                  </a:txBody>
                  <a:tcPr marL="82582" marR="82582" marT="41291" marB="41291"/>
                </a:tc>
                <a:extLst>
                  <a:ext uri="{0D108BD9-81ED-4DB2-BD59-A6C34878D82A}">
                    <a16:rowId xmlns:a16="http://schemas.microsoft.com/office/drawing/2014/main" val="2339665255"/>
                  </a:ext>
                </a:extLst>
              </a:tr>
              <a:tr h="267016">
                <a:tc>
                  <a:txBody>
                    <a:bodyPr/>
                    <a:lstStyle/>
                    <a:p>
                      <a:r>
                        <a:rPr lang="tr-TR" sz="1000" kern="1200">
                          <a:solidFill>
                            <a:schemeClr val="dk1"/>
                          </a:solidFill>
                          <a:latin typeface="+mn-lt"/>
                          <a:ea typeface="+mn-ea"/>
                          <a:cs typeface="+mn-cs"/>
                        </a:rPr>
                        <a:t>Personel</a:t>
                      </a:r>
                    </a:p>
                  </a:txBody>
                  <a:tcPr marL="82582" marR="82582" marT="41291" marB="41291"/>
                </a:tc>
                <a:tc>
                  <a:txBody>
                    <a:bodyPr/>
                    <a:lstStyle/>
                    <a:p>
                      <a:r>
                        <a:rPr lang="tr-TR" sz="1000" kern="1200">
                          <a:solidFill>
                            <a:schemeClr val="dk1"/>
                          </a:solidFill>
                          <a:latin typeface="+mn-lt"/>
                          <a:ea typeface="+mn-ea"/>
                          <a:cs typeface="+mn-cs"/>
                        </a:rPr>
                        <a:t>90-80 EUR</a:t>
                      </a:r>
                    </a:p>
                  </a:txBody>
                  <a:tcPr marL="82582" marR="82582" marT="41291" marB="41291"/>
                </a:tc>
                <a:tc>
                  <a:txBody>
                    <a:bodyPr/>
                    <a:lstStyle/>
                    <a:p>
                      <a:pPr marL="0" algn="l" defTabSz="914400" rtl="0" eaLnBrk="1" latinLnBrk="0" hangingPunct="1"/>
                      <a:r>
                        <a:rPr lang="tr-TR" sz="1000" kern="1200">
                          <a:solidFill>
                            <a:schemeClr val="dk1"/>
                          </a:solidFill>
                          <a:latin typeface="+mn-lt"/>
                          <a:ea typeface="+mn-ea"/>
                          <a:cs typeface="+mn-cs"/>
                        </a:rPr>
                        <a:t>80-160 EUR</a:t>
                      </a:r>
                    </a:p>
                  </a:txBody>
                  <a:tcPr marL="82582" marR="82582" marT="41291" marB="41291"/>
                </a:tc>
                <a:tc>
                  <a:txBody>
                    <a:bodyPr/>
                    <a:lstStyle/>
                    <a:p>
                      <a:r>
                        <a:rPr lang="tr-TR" sz="1000" kern="1200">
                          <a:solidFill>
                            <a:schemeClr val="dk1"/>
                          </a:solidFill>
                          <a:latin typeface="+mn-lt"/>
                          <a:ea typeface="+mn-ea"/>
                          <a:cs typeface="+mn-cs"/>
                        </a:rPr>
                        <a:t>70-140 EUR</a:t>
                      </a:r>
                    </a:p>
                  </a:txBody>
                  <a:tcPr marL="82582" marR="82582" marT="41291" marB="41291"/>
                </a:tc>
                <a:extLst>
                  <a:ext uri="{0D108BD9-81ED-4DB2-BD59-A6C34878D82A}">
                    <a16:rowId xmlns:a16="http://schemas.microsoft.com/office/drawing/2014/main" val="3631369011"/>
                  </a:ext>
                </a:extLst>
              </a:tr>
              <a:tr h="418417">
                <a:tc>
                  <a:txBody>
                    <a:bodyPr/>
                    <a:lstStyle/>
                    <a:p>
                      <a:pPr marL="0" algn="l" defTabSz="914400" rtl="0" eaLnBrk="1" latinLnBrk="0" hangingPunct="1"/>
                      <a:r>
                        <a:rPr lang="tr-TR" sz="1000" kern="1200">
                          <a:solidFill>
                            <a:schemeClr val="dk1"/>
                          </a:solidFill>
                          <a:latin typeface="+mn-lt"/>
                          <a:ea typeface="+mn-ea"/>
                          <a:cs typeface="+mn-cs"/>
                        </a:rPr>
                        <a:t>Okul öğrencisi</a:t>
                      </a:r>
                    </a:p>
                  </a:txBody>
                  <a:tcPr marL="82582" marR="82582" marT="41291" marB="41291"/>
                </a:tc>
                <a:tc>
                  <a:txBody>
                    <a:bodyPr/>
                    <a:lstStyle/>
                    <a:p>
                      <a:r>
                        <a:rPr lang="tr-TR" sz="1000" kern="1200">
                          <a:solidFill>
                            <a:schemeClr val="dk1"/>
                          </a:solidFill>
                          <a:latin typeface="+mn-lt"/>
                          <a:ea typeface="+mn-ea"/>
                          <a:cs typeface="+mn-cs"/>
                        </a:rPr>
                        <a:t>40-80 EUR</a:t>
                      </a:r>
                    </a:p>
                  </a:txBody>
                  <a:tcPr marL="82582" marR="82582" marT="41291" marB="41291"/>
                </a:tc>
                <a:tc>
                  <a:txBody>
                    <a:bodyPr/>
                    <a:lstStyle/>
                    <a:p>
                      <a:pPr marL="0" algn="l" defTabSz="914400" rtl="0" eaLnBrk="1" latinLnBrk="0" hangingPunct="1"/>
                      <a:r>
                        <a:rPr lang="tr-TR" sz="1000" kern="1200">
                          <a:solidFill>
                            <a:schemeClr val="dk1"/>
                          </a:solidFill>
                          <a:latin typeface="+mn-lt"/>
                          <a:ea typeface="+mn-ea"/>
                          <a:cs typeface="+mn-cs"/>
                        </a:rPr>
                        <a:t>35-70 EUR</a:t>
                      </a:r>
                    </a:p>
                  </a:txBody>
                  <a:tcPr marL="82582" marR="82582" marT="41291" marB="41291"/>
                </a:tc>
                <a:tc>
                  <a:txBody>
                    <a:bodyPr/>
                    <a:lstStyle/>
                    <a:p>
                      <a:r>
                        <a:rPr lang="tr-TR" sz="1000" kern="1200">
                          <a:solidFill>
                            <a:schemeClr val="dk1"/>
                          </a:solidFill>
                          <a:latin typeface="+mn-lt"/>
                          <a:ea typeface="+mn-ea"/>
                          <a:cs typeface="+mn-cs"/>
                        </a:rPr>
                        <a:t>30-60 EUR</a:t>
                      </a:r>
                    </a:p>
                  </a:txBody>
                  <a:tcPr marL="82582" marR="82582" marT="41291" marB="41291"/>
                </a:tc>
                <a:extLst>
                  <a:ext uri="{0D108BD9-81ED-4DB2-BD59-A6C34878D82A}">
                    <a16:rowId xmlns:a16="http://schemas.microsoft.com/office/drawing/2014/main" val="345102023"/>
                  </a:ext>
                </a:extLst>
              </a:tr>
            </a:tbl>
          </a:graphicData>
        </a:graphic>
      </p:graphicFrame>
      <p:graphicFrame>
        <p:nvGraphicFramePr>
          <p:cNvPr id="4" name="İçerik Yer Tutucusu 3"/>
          <p:cNvGraphicFramePr>
            <a:graphicFrameLocks noGrp="1"/>
          </p:cNvGraphicFramePr>
          <p:nvPr>
            <p:ph idx="1"/>
            <p:extLst>
              <p:ext uri="{D42A27DB-BD31-4B8C-83A1-F6EECF244321}">
                <p14:modId xmlns:p14="http://schemas.microsoft.com/office/powerpoint/2010/main" val="3563691959"/>
              </p:ext>
            </p:extLst>
          </p:nvPr>
        </p:nvGraphicFramePr>
        <p:xfrm>
          <a:off x="642938" y="642938"/>
          <a:ext cx="10904538" cy="4414837"/>
        </p:xfrm>
        <a:graphic>
          <a:graphicData uri="http://schemas.openxmlformats.org/drawingml/2006/table">
            <a:tbl>
              <a:tblPr firstRow="1">
                <a:tableStyleId>{5C22544A-7EE6-4342-B048-85BDC9FD1C3A}</a:tableStyleId>
              </a:tblPr>
              <a:tblGrid>
                <a:gridCol w="3634846">
                  <a:extLst>
                    <a:ext uri="{9D8B030D-6E8A-4147-A177-3AD203B41FA5}">
                      <a16:colId xmlns:a16="http://schemas.microsoft.com/office/drawing/2014/main" val="3259507662"/>
                    </a:ext>
                  </a:extLst>
                </a:gridCol>
                <a:gridCol w="3634846">
                  <a:extLst>
                    <a:ext uri="{9D8B030D-6E8A-4147-A177-3AD203B41FA5}">
                      <a16:colId xmlns:a16="http://schemas.microsoft.com/office/drawing/2014/main" val="49065135"/>
                    </a:ext>
                  </a:extLst>
                </a:gridCol>
                <a:gridCol w="3634846">
                  <a:extLst>
                    <a:ext uri="{9D8B030D-6E8A-4147-A177-3AD203B41FA5}">
                      <a16:colId xmlns:a16="http://schemas.microsoft.com/office/drawing/2014/main" val="1741406595"/>
                    </a:ext>
                  </a:extLst>
                </a:gridCol>
              </a:tblGrid>
              <a:tr h="808350">
                <a:tc>
                  <a:txBody>
                    <a:bodyPr/>
                    <a:lstStyle/>
                    <a:p>
                      <a:r>
                        <a:rPr lang="tr-TR" sz="1500"/>
                        <a:t>             Bütçe Kategorisi</a:t>
                      </a:r>
                    </a:p>
                  </a:txBody>
                  <a:tcPr marL="77726" marR="77726" marT="38863" marB="3886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500"/>
                        <a:t>Uygun maliyetler ve geçerli kurallar</a:t>
                      </a:r>
                    </a:p>
                    <a:p>
                      <a:endParaRPr lang="tr-TR" sz="1500"/>
                    </a:p>
                  </a:txBody>
                  <a:tcPr marL="77726" marR="77726" marT="38863" marB="388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500"/>
                        <a:t>                       Miktar</a:t>
                      </a:r>
                    </a:p>
                    <a:p>
                      <a:endParaRPr lang="tr-TR" sz="1500"/>
                    </a:p>
                  </a:txBody>
                  <a:tcPr marL="77726" marR="77726" marT="38863" marB="38863"/>
                </a:tc>
                <a:extLst>
                  <a:ext uri="{0D108BD9-81ED-4DB2-BD59-A6C34878D82A}">
                    <a16:rowId xmlns:a16="http://schemas.microsoft.com/office/drawing/2014/main" val="2287127301"/>
                  </a:ext>
                </a:extLst>
              </a:tr>
              <a:tr h="3606487">
                <a:tc>
                  <a:txBody>
                    <a:bodyPr/>
                    <a:lstStyle/>
                    <a:p>
                      <a:endParaRPr lang="tr-TR" sz="1500"/>
                    </a:p>
                    <a:p>
                      <a:endParaRPr lang="tr-TR" sz="1500"/>
                    </a:p>
                    <a:p>
                      <a:endParaRPr lang="tr-TR" sz="1500"/>
                    </a:p>
                    <a:p>
                      <a:endParaRPr lang="tr-TR" sz="1500"/>
                    </a:p>
                    <a:p>
                      <a:endParaRPr lang="tr-TR" sz="1500"/>
                    </a:p>
                    <a:p>
                      <a:r>
                        <a:rPr lang="tr-TR" sz="2000" b="1"/>
                        <a:t>         Bireysel katkı </a:t>
                      </a:r>
                    </a:p>
                  </a:txBody>
                  <a:tcPr marL="77726" marR="77726" marT="38863" marB="38863"/>
                </a:tc>
                <a:tc>
                  <a:txBody>
                    <a:bodyPr/>
                    <a:lstStyle/>
                    <a:p>
                      <a:r>
                        <a:rPr lang="tr-TR" sz="1500" kern="1200">
                          <a:solidFill>
                            <a:schemeClr val="dk1"/>
                          </a:solidFill>
                          <a:latin typeface="+mn-lt"/>
                          <a:ea typeface="+mn-ea"/>
                          <a:cs typeface="+mn-cs"/>
                        </a:rPr>
                        <a:t>Katılımcılar ve refakatçilerin harcırah</a:t>
                      </a:r>
                      <a:r>
                        <a:rPr lang="tr-TR" sz="1500" kern="1200" baseline="0">
                          <a:solidFill>
                            <a:schemeClr val="dk1"/>
                          </a:solidFill>
                          <a:latin typeface="+mn-lt"/>
                          <a:ea typeface="+mn-ea"/>
                          <a:cs typeface="+mn-cs"/>
                        </a:rPr>
                        <a:t> </a:t>
                      </a:r>
                      <a:r>
                        <a:rPr lang="tr-TR" sz="1500" kern="1200">
                          <a:solidFill>
                            <a:schemeClr val="dk1"/>
                          </a:solidFill>
                          <a:latin typeface="+mn-lt"/>
                          <a:ea typeface="+mn-ea"/>
                          <a:cs typeface="+mn-cs"/>
                        </a:rPr>
                        <a:t>için </a:t>
                      </a:r>
                    </a:p>
                    <a:p>
                      <a:r>
                        <a:rPr lang="tr-TR" sz="1500" kern="1200">
                          <a:solidFill>
                            <a:schemeClr val="dk1"/>
                          </a:solidFill>
                          <a:latin typeface="+mn-lt"/>
                          <a:ea typeface="+mn-ea"/>
                          <a:cs typeface="+mn-cs"/>
                        </a:rPr>
                        <a:t>Gerekli</a:t>
                      </a:r>
                      <a:r>
                        <a:rPr lang="tr-TR" sz="1500" kern="1200" baseline="0">
                          <a:solidFill>
                            <a:schemeClr val="dk1"/>
                          </a:solidFill>
                          <a:latin typeface="+mn-lt"/>
                          <a:ea typeface="+mn-ea"/>
                          <a:cs typeface="+mn-cs"/>
                        </a:rPr>
                        <a:t> </a:t>
                      </a:r>
                      <a:r>
                        <a:rPr lang="tr-TR" sz="1500" kern="1200" baseline="0" err="1">
                          <a:solidFill>
                            <a:schemeClr val="dk1"/>
                          </a:solidFill>
                          <a:latin typeface="+mn-lt"/>
                          <a:ea typeface="+mn-ea"/>
                          <a:cs typeface="+mn-cs"/>
                        </a:rPr>
                        <a:t>ise;Etkinlikten</a:t>
                      </a:r>
                      <a:r>
                        <a:rPr lang="tr-TR" sz="1500" kern="1200" baseline="0">
                          <a:solidFill>
                            <a:schemeClr val="dk1"/>
                          </a:solidFill>
                          <a:latin typeface="+mn-lt"/>
                          <a:ea typeface="+mn-ea"/>
                          <a:cs typeface="+mn-cs"/>
                        </a:rPr>
                        <a:t> </a:t>
                      </a:r>
                      <a:r>
                        <a:rPr lang="tr-TR" sz="1500" kern="1200">
                          <a:solidFill>
                            <a:schemeClr val="dk1"/>
                          </a:solidFill>
                          <a:latin typeface="+mn-lt"/>
                          <a:ea typeface="+mn-ea"/>
                          <a:cs typeface="+mn-cs"/>
                        </a:rPr>
                        <a:t>önceki ve sonraki süreyi kapsayan , standart seyahat hibesi alan katılımcılar için maksimum 2 ve yeşil seyahat hibesi alan katılımcılar için en fazla 4 seyahat</a:t>
                      </a:r>
                      <a:r>
                        <a:rPr lang="tr-TR" sz="1500" kern="1200" baseline="0">
                          <a:solidFill>
                            <a:schemeClr val="dk1"/>
                          </a:solidFill>
                          <a:latin typeface="+mn-lt"/>
                          <a:ea typeface="+mn-ea"/>
                          <a:cs typeface="+mn-cs"/>
                        </a:rPr>
                        <a:t> günü ,için harcırah sağlanır</a:t>
                      </a:r>
                      <a:endParaRPr lang="tr-TR" sz="1500" kern="1200">
                        <a:solidFill>
                          <a:schemeClr val="dk1"/>
                        </a:solidFill>
                        <a:latin typeface="+mn-lt"/>
                        <a:ea typeface="+mn-ea"/>
                        <a:cs typeface="+mn-cs"/>
                      </a:endParaRPr>
                    </a:p>
                    <a:p>
                      <a:endParaRPr lang="tr-TR" sz="1500" kern="1200">
                        <a:solidFill>
                          <a:schemeClr val="dk1"/>
                        </a:solidFill>
                        <a:latin typeface="+mn-lt"/>
                        <a:ea typeface="+mn-ea"/>
                        <a:cs typeface="+mn-cs"/>
                      </a:endParaRPr>
                    </a:p>
                    <a:p>
                      <a:r>
                        <a:rPr lang="tr-TR" sz="1500" kern="1200">
                          <a:solidFill>
                            <a:schemeClr val="dk1"/>
                          </a:solidFill>
                          <a:latin typeface="+mn-lt"/>
                          <a:ea typeface="+mn-ea"/>
                          <a:cs typeface="+mn-cs"/>
                        </a:rPr>
                        <a:t>Finansman mekanizması: birim maliyetlere katkı</a:t>
                      </a:r>
                    </a:p>
                    <a:p>
                      <a:r>
                        <a:rPr lang="tr-TR" sz="1500" kern="1200">
                          <a:solidFill>
                            <a:schemeClr val="dk1"/>
                          </a:solidFill>
                          <a:latin typeface="+mn-lt"/>
                          <a:ea typeface="+mn-ea"/>
                          <a:cs typeface="+mn-cs"/>
                        </a:rPr>
                        <a:t>Tahsis kuralı: kişi sayısına, kalış süresine ve ev sahibi ülkeye göre</a:t>
                      </a:r>
                    </a:p>
                    <a:p>
                      <a:endParaRPr lang="tr-TR" sz="1500" kern="1200">
                        <a:solidFill>
                          <a:schemeClr val="dk1"/>
                        </a:solidFill>
                        <a:latin typeface="+mn-lt"/>
                        <a:ea typeface="+mn-ea"/>
                        <a:cs typeface="+mn-cs"/>
                      </a:endParaRPr>
                    </a:p>
                  </a:txBody>
                  <a:tcPr marL="77726" marR="77726" marT="38863" marB="38863"/>
                </a:tc>
                <a:tc>
                  <a:txBody>
                    <a:bodyPr/>
                    <a:lstStyle/>
                    <a:p>
                      <a:endParaRPr lang="tr-TR" sz="1500" dirty="0"/>
                    </a:p>
                    <a:p>
                      <a:endParaRPr lang="tr-TR" sz="1500" dirty="0"/>
                    </a:p>
                    <a:p>
                      <a:endParaRPr lang="tr-TR" sz="1500" dirty="0"/>
                    </a:p>
                    <a:p>
                      <a:endParaRPr lang="tr-TR" sz="1500" dirty="0"/>
                    </a:p>
                    <a:p>
                      <a:endParaRPr lang="tr-TR" sz="1500" dirty="0"/>
                    </a:p>
                    <a:p>
                      <a:endParaRPr lang="tr-TR" sz="1500" dirty="0"/>
                    </a:p>
                    <a:p>
                      <a:endParaRPr lang="tr-TR" sz="1500" dirty="0"/>
                    </a:p>
                    <a:p>
                      <a:r>
                        <a:rPr lang="tr-TR" sz="1200" kern="1200" dirty="0">
                          <a:solidFill>
                            <a:schemeClr val="dk1"/>
                          </a:solidFill>
                          <a:latin typeface="+mn-lt"/>
                          <a:ea typeface="+mn-ea"/>
                          <a:cs typeface="+mn-cs"/>
                        </a:rPr>
                        <a:t>Aşağıdaki tablodakiler, etkinlik günü başına taban oranlardır.</a:t>
                      </a:r>
                    </a:p>
                    <a:p>
                      <a:r>
                        <a:rPr lang="tr-TR" sz="1200" kern="1200" dirty="0">
                          <a:solidFill>
                            <a:schemeClr val="dk1"/>
                          </a:solidFill>
                          <a:latin typeface="+mn-lt"/>
                          <a:ea typeface="+mn-ea"/>
                          <a:cs typeface="+mn-cs"/>
                        </a:rPr>
                        <a:t>Her UA, izin verilen aralıklar içinde kesin taban oranlarına karar verecektir.</a:t>
                      </a:r>
                    </a:p>
                    <a:p>
                      <a:r>
                        <a:rPr lang="tr-TR" sz="1200" kern="1200" dirty="0">
                          <a:solidFill>
                            <a:schemeClr val="dk1"/>
                          </a:solidFill>
                          <a:latin typeface="+mn-lt"/>
                          <a:ea typeface="+mn-ea"/>
                          <a:cs typeface="+mn-cs"/>
                        </a:rPr>
                        <a:t>Taban ücret, faaliyetin 14. gününe kadar ödenebilir. Faaliyetin 15. gününden itibaren ödenecek oran taban oranın% 70'ine eşit olacaktır. Ödenecek oranlar en yakın tam Euro'ya yuvarlanacaktır.</a:t>
                      </a:r>
                    </a:p>
                  </a:txBody>
                  <a:tcPr marL="77726" marR="77726" marT="38863" marB="38863"/>
                </a:tc>
                <a:extLst>
                  <a:ext uri="{0D108BD9-81ED-4DB2-BD59-A6C34878D82A}">
                    <a16:rowId xmlns:a16="http://schemas.microsoft.com/office/drawing/2014/main" val="1355571542"/>
                  </a:ext>
                </a:extLst>
              </a:tr>
            </a:tbl>
          </a:graphicData>
        </a:graphic>
      </p:graphicFrame>
      <p:pic>
        <p:nvPicPr>
          <p:cNvPr id="19" name="Resim 18">
            <a:extLst>
              <a:ext uri="{FF2B5EF4-FFF2-40B4-BE49-F238E27FC236}">
                <a16:creationId xmlns:a16="http://schemas.microsoft.com/office/drawing/2014/main" id="{91BC04D2-29E9-4769-828C-5957759A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911" y="6289553"/>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533701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Isosceles Triangle 39">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27639120"/>
              </p:ext>
            </p:extLst>
          </p:nvPr>
        </p:nvGraphicFramePr>
        <p:xfrm>
          <a:off x="1647678" y="643467"/>
          <a:ext cx="8896644" cy="5571069"/>
        </p:xfrm>
        <a:graphic>
          <a:graphicData uri="http://schemas.openxmlformats.org/drawingml/2006/table">
            <a:tbl>
              <a:tblPr firstRow="1" bandRow="1">
                <a:solidFill>
                  <a:schemeClr val="bg1"/>
                </a:solidFill>
                <a:tableStyleId>{5C22544A-7EE6-4342-B048-85BDC9FD1C3A}</a:tableStyleId>
              </a:tblPr>
              <a:tblGrid>
                <a:gridCol w="2357212">
                  <a:extLst>
                    <a:ext uri="{9D8B030D-6E8A-4147-A177-3AD203B41FA5}">
                      <a16:colId xmlns:a16="http://schemas.microsoft.com/office/drawing/2014/main" val="1539089416"/>
                    </a:ext>
                  </a:extLst>
                </a:gridCol>
                <a:gridCol w="3319218">
                  <a:extLst>
                    <a:ext uri="{9D8B030D-6E8A-4147-A177-3AD203B41FA5}">
                      <a16:colId xmlns:a16="http://schemas.microsoft.com/office/drawing/2014/main" val="2180867588"/>
                    </a:ext>
                  </a:extLst>
                </a:gridCol>
                <a:gridCol w="3220214">
                  <a:extLst>
                    <a:ext uri="{9D8B030D-6E8A-4147-A177-3AD203B41FA5}">
                      <a16:colId xmlns:a16="http://schemas.microsoft.com/office/drawing/2014/main" val="1961023675"/>
                    </a:ext>
                  </a:extLst>
                </a:gridCol>
              </a:tblGrid>
              <a:tr h="6982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100" b="0" cap="none" spc="0">
                          <a:solidFill>
                            <a:schemeClr val="bg1"/>
                          </a:solidFill>
                        </a:rPr>
                        <a:t>Bütçe Kategorisi</a:t>
                      </a:r>
                    </a:p>
                    <a:p>
                      <a:endParaRPr lang="tr-TR" sz="1100" b="0" cap="none" spc="0">
                        <a:solidFill>
                          <a:schemeClr val="bg1"/>
                        </a:solidFill>
                      </a:endParaRPr>
                    </a:p>
                    <a:p>
                      <a:endParaRPr lang="tr-TR" sz="1100" b="0" cap="none" spc="0">
                        <a:solidFill>
                          <a:schemeClr val="bg1"/>
                        </a:solidFill>
                      </a:endParaRPr>
                    </a:p>
                  </a:txBody>
                  <a:tcPr marL="96565" marR="60815" marT="74281" marB="7428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100" b="0" cap="none" spc="0">
                          <a:solidFill>
                            <a:schemeClr val="bg1"/>
                          </a:solidFill>
                        </a:rPr>
                        <a:t>Uygun maliyetler ve geçerli kurallar</a:t>
                      </a:r>
                    </a:p>
                    <a:p>
                      <a:endParaRPr lang="tr-TR" sz="1100" b="0" cap="none" spc="0">
                        <a:solidFill>
                          <a:schemeClr val="bg1"/>
                        </a:solidFill>
                      </a:endParaRPr>
                    </a:p>
                  </a:txBody>
                  <a:tcPr marL="96565" marR="60815" marT="74281" marB="74281"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solidFill>
                  </a:tcPr>
                </a:tc>
                <a:tc>
                  <a:txBody>
                    <a:bodyPr/>
                    <a:lstStyle/>
                    <a:p>
                      <a:pPr algn="ctr"/>
                      <a:r>
                        <a:rPr lang="tr-TR" sz="1100" b="0" cap="none" spc="0">
                          <a:solidFill>
                            <a:schemeClr val="bg1"/>
                          </a:solidFill>
                        </a:rPr>
                        <a:t> Miktar</a:t>
                      </a:r>
                    </a:p>
                  </a:txBody>
                  <a:tcPr marL="96565" marR="60815" marT="74281" marB="74281"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3626015959"/>
                  </a:ext>
                </a:extLst>
              </a:tr>
              <a:tr h="1391529">
                <a:tc rowSpan="2">
                  <a:txBody>
                    <a:bodyPr/>
                    <a:lstStyle/>
                    <a:p>
                      <a:pPr algn="l"/>
                      <a:endParaRPr lang="tr-TR" sz="1100" cap="none" spc="0">
                        <a:solidFill>
                          <a:schemeClr val="tx1"/>
                        </a:solidFill>
                      </a:endParaRPr>
                    </a:p>
                    <a:p>
                      <a:pPr algn="l"/>
                      <a:endParaRPr lang="tr-TR" sz="1100" cap="none" spc="0">
                        <a:solidFill>
                          <a:schemeClr val="tx1"/>
                        </a:solidFill>
                      </a:endParaRPr>
                    </a:p>
                    <a:p>
                      <a:pPr algn="l"/>
                      <a:endParaRPr lang="tr-TR" sz="1100" cap="none" spc="0">
                        <a:solidFill>
                          <a:schemeClr val="tx1"/>
                        </a:solidFill>
                      </a:endParaRPr>
                    </a:p>
                    <a:p>
                      <a:pPr algn="l"/>
                      <a:endParaRPr lang="tr-TR" sz="1100" cap="none" spc="0">
                        <a:solidFill>
                          <a:schemeClr val="tx1"/>
                        </a:solidFill>
                      </a:endParaRPr>
                    </a:p>
                    <a:p>
                      <a:pPr algn="l"/>
                      <a:endParaRPr lang="tr-TR" sz="1100" cap="none" spc="0">
                        <a:solidFill>
                          <a:schemeClr val="tx1"/>
                        </a:solidFill>
                      </a:endParaRPr>
                    </a:p>
                    <a:p>
                      <a:pPr algn="l"/>
                      <a:r>
                        <a:rPr lang="tr-TR" sz="1100" b="1" cap="none" spc="0">
                          <a:solidFill>
                            <a:schemeClr val="tx1"/>
                          </a:solidFill>
                        </a:rPr>
                        <a:t>     İçerme desteği</a:t>
                      </a:r>
                    </a:p>
                  </a:txBody>
                  <a:tcPr marL="96565" marR="60815" marT="74281" marB="74281">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r>
                        <a:rPr lang="tr-TR" sz="1100" cap="none" spc="0">
                          <a:solidFill>
                            <a:schemeClr val="tx1"/>
                          </a:solidFill>
                        </a:rPr>
                        <a:t>Gerçek maliyetlere dayalı ek destek gerektiren imkanı kısıtlı  katılımcılar için hareketlilik faaliyetlerinin organizasyonu ile ilgili maliyetler</a:t>
                      </a:r>
                    </a:p>
                    <a:p>
                      <a:r>
                        <a:rPr lang="tr-TR" sz="1100" cap="none" spc="0">
                          <a:solidFill>
                            <a:schemeClr val="tx1"/>
                          </a:solidFill>
                        </a:rPr>
                        <a:t>Finansman mekanizması: birim maliyetlere katkı Tahsis kuralı: daha az fırsata sahip katılımcıların sayısına bağlıdır.</a:t>
                      </a:r>
                    </a:p>
                    <a:p>
                      <a:endParaRPr lang="tr-TR" sz="1100" cap="none" spc="0">
                        <a:solidFill>
                          <a:schemeClr val="tx1"/>
                        </a:solidFill>
                      </a:endParaRPr>
                    </a:p>
                  </a:txBody>
                  <a:tcPr marL="96565" marR="60815" marT="74281" marB="74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noFill/>
                  </a:tcPr>
                </a:tc>
                <a:tc>
                  <a:txBody>
                    <a:bodyPr/>
                    <a:lstStyle/>
                    <a:p>
                      <a:r>
                        <a:rPr lang="tr-TR" sz="1100" cap="none" spc="0">
                          <a:solidFill>
                            <a:schemeClr val="tx1"/>
                          </a:solidFill>
                        </a:rPr>
                        <a:t>Katılımcı başına 100 EUR</a:t>
                      </a:r>
                    </a:p>
                  </a:txBody>
                  <a:tcPr marL="96565" marR="60815" marT="74281" marB="74281">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noFill/>
                  </a:tcPr>
                </a:tc>
                <a:extLst>
                  <a:ext uri="{0D108BD9-81ED-4DB2-BD59-A6C34878D82A}">
                    <a16:rowId xmlns:a16="http://schemas.microsoft.com/office/drawing/2014/main" val="2239752399"/>
                  </a:ext>
                </a:extLst>
              </a:tr>
              <a:tr h="1738173">
                <a:tc vMerge="1">
                  <a:txBody>
                    <a:bodyPr/>
                    <a:lstStyle/>
                    <a:p>
                      <a:endParaRPr lang="tr-TR"/>
                    </a:p>
                  </a:txBody>
                  <a:tcPr/>
                </a:tc>
                <a:tc>
                  <a:txBody>
                    <a:bodyPr/>
                    <a:lstStyle/>
                    <a:p>
                      <a:r>
                        <a:rPr lang="tr-TR" sz="1100" cap="none" spc="0">
                          <a:solidFill>
                            <a:schemeClr val="tx1"/>
                          </a:solidFill>
                        </a:rPr>
                        <a:t>İmkanı kısıtlı katılımcılarla ve refakatçileriyle doğrudan bağlantılı olan ek maliyetler (bu katılımcılar için bütçe kategorileri "Seyahat" ve "Bireysel destek" yoluyla bir hibe talep edilmediği takdirde seyahat ve geçimle ilgili gerekçeli maliyetler dahil). Finansman mekanizması: gerçek maliyetler. Tahsis kuralı: talep, başvuru sahibi tarafından gerekçelendirilmeli ve Ulusal Ajans tarafından onaylanmalıdır.</a:t>
                      </a:r>
                    </a:p>
                  </a:txBody>
                  <a:tcPr marL="96565" marR="60815" marT="74281" marB="74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tr-TR" sz="1100" cap="none" spc="0">
                          <a:solidFill>
                            <a:schemeClr val="tx1"/>
                          </a:solidFill>
                        </a:rPr>
                        <a:t>Uygun maliyetlerin %100 ü</a:t>
                      </a:r>
                    </a:p>
                  </a:txBody>
                  <a:tcPr marL="96565" marR="60815" marT="74281" marB="7428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1694510620"/>
                  </a:ext>
                </a:extLst>
              </a:tr>
              <a:tr h="871563">
                <a:tc>
                  <a:txBody>
                    <a:bodyPr/>
                    <a:lstStyle/>
                    <a:p>
                      <a:r>
                        <a:rPr lang="tr-TR" sz="1100" cap="none" spc="0">
                          <a:solidFill>
                            <a:schemeClr val="tx1"/>
                          </a:solidFill>
                        </a:rPr>
                        <a:t>       </a:t>
                      </a:r>
                      <a:r>
                        <a:rPr lang="tr-TR" sz="1100" b="1" cap="none" spc="0">
                          <a:solidFill>
                            <a:schemeClr val="tx1"/>
                          </a:solidFill>
                        </a:rPr>
                        <a:t>Hazırlık ziyaretleri</a:t>
                      </a:r>
                    </a:p>
                  </a:txBody>
                  <a:tcPr marL="96565" marR="60815" marT="74281" marB="74281">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noFill/>
                  </a:tcPr>
                </a:tc>
                <a:tc>
                  <a:txBody>
                    <a:bodyPr/>
                    <a:lstStyle/>
                    <a:p>
                      <a:r>
                        <a:rPr lang="tr-TR" sz="1100" kern="1200" cap="none" spc="0">
                          <a:solidFill>
                            <a:schemeClr val="tx1"/>
                          </a:solidFill>
                          <a:latin typeface="+mn-lt"/>
                          <a:ea typeface="+mn-ea"/>
                          <a:cs typeface="+mn-cs"/>
                        </a:rPr>
                        <a:t>Katılım için seyahat ve geçim masrafları</a:t>
                      </a:r>
                    </a:p>
                    <a:p>
                      <a:r>
                        <a:rPr lang="tr-TR" sz="1100" kern="1200" cap="none" spc="0">
                          <a:solidFill>
                            <a:schemeClr val="tx1"/>
                          </a:solidFill>
                          <a:latin typeface="+mn-lt"/>
                          <a:ea typeface="+mn-ea"/>
                          <a:cs typeface="+mn-cs"/>
                        </a:rPr>
                        <a:t>hazırlık ziyaretinde.</a:t>
                      </a:r>
                    </a:p>
                    <a:p>
                      <a:r>
                        <a:rPr lang="tr-TR" sz="1100" kern="1200" cap="none" spc="0">
                          <a:solidFill>
                            <a:schemeClr val="tx1"/>
                          </a:solidFill>
                          <a:latin typeface="+mn-lt"/>
                          <a:ea typeface="+mn-ea"/>
                          <a:cs typeface="+mn-cs"/>
                        </a:rPr>
                        <a:t>Finansman mekanizması: birim maliyetler.</a:t>
                      </a:r>
                    </a:p>
                    <a:p>
                      <a:r>
                        <a:rPr lang="tr-TR" sz="1100" kern="1200" cap="none" spc="0">
                          <a:solidFill>
                            <a:schemeClr val="tx1"/>
                          </a:solidFill>
                          <a:latin typeface="+mn-lt"/>
                          <a:ea typeface="+mn-ea"/>
                          <a:cs typeface="+mn-cs"/>
                        </a:rPr>
                        <a:t>Tahsis kuralı: katılımcı sayısına göre</a:t>
                      </a:r>
                    </a:p>
                  </a:txBody>
                  <a:tcPr marL="96565" marR="60815" marT="74281" marB="74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2700" cmpd="sng">
                      <a:noFill/>
                      <a:prstDash val="solid"/>
                    </a:lnT>
                    <a:lnB w="19050" cap="flat" cmpd="sng" algn="ctr">
                      <a:solidFill>
                        <a:schemeClr val="tx1"/>
                      </a:solidFill>
                      <a:prstDash val="solid"/>
                    </a:lnB>
                    <a:noFill/>
                  </a:tcPr>
                </a:tc>
                <a:tc>
                  <a:txBody>
                    <a:bodyPr/>
                    <a:lstStyle/>
                    <a:p>
                      <a:r>
                        <a:rPr lang="tr-TR" sz="1100" cap="none" spc="0">
                          <a:solidFill>
                            <a:schemeClr val="tx1"/>
                          </a:solidFill>
                        </a:rPr>
                        <a:t>Katılımcı başına 575 EUR, maksimum</a:t>
                      </a:r>
                    </a:p>
                    <a:p>
                      <a:r>
                        <a:rPr lang="tr-TR" sz="1100" cap="none" spc="0">
                          <a:solidFill>
                            <a:schemeClr val="tx1"/>
                          </a:solidFill>
                        </a:rPr>
                        <a:t>ziyaret başına üç katılımcı</a:t>
                      </a:r>
                    </a:p>
                  </a:txBody>
                  <a:tcPr marL="96565" marR="60815" marT="74281" marB="74281">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19050" cap="flat" cmpd="sng" algn="ctr">
                      <a:solidFill>
                        <a:schemeClr val="tx1"/>
                      </a:solidFill>
                      <a:prstDash val="solid"/>
                    </a:lnB>
                    <a:noFill/>
                  </a:tcPr>
                </a:tc>
                <a:extLst>
                  <a:ext uri="{0D108BD9-81ED-4DB2-BD59-A6C34878D82A}">
                    <a16:rowId xmlns:a16="http://schemas.microsoft.com/office/drawing/2014/main" val="1481062998"/>
                  </a:ext>
                </a:extLst>
              </a:tr>
              <a:tr h="871563">
                <a:tc>
                  <a:txBody>
                    <a:bodyPr/>
                    <a:lstStyle/>
                    <a:p>
                      <a:r>
                        <a:rPr lang="tr-TR" sz="1100" cap="none" spc="0">
                          <a:solidFill>
                            <a:schemeClr val="tx1"/>
                          </a:solidFill>
                        </a:rPr>
                        <a:t>       </a:t>
                      </a:r>
                      <a:r>
                        <a:rPr lang="tr-TR" sz="1100" b="1" cap="none" spc="0">
                          <a:solidFill>
                            <a:schemeClr val="tx1"/>
                          </a:solidFill>
                        </a:rPr>
                        <a:t>Kurs ücretleri</a:t>
                      </a:r>
                    </a:p>
                  </a:txBody>
                  <a:tcPr marL="96565" marR="60815" marT="74281" marB="74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tr-TR" sz="1100" kern="1200" cap="none" spc="0">
                          <a:solidFill>
                            <a:schemeClr val="tx1"/>
                          </a:solidFill>
                          <a:latin typeface="+mn-lt"/>
                          <a:ea typeface="+mn-ea"/>
                          <a:cs typeface="+mn-cs"/>
                        </a:rPr>
                        <a:t>Kurslar ve eğitimler için kayıt ücretlerini kapsayan maliyetler.</a:t>
                      </a:r>
                    </a:p>
                    <a:p>
                      <a:r>
                        <a:rPr lang="tr-TR" sz="1100" kern="1200" cap="none" spc="0">
                          <a:solidFill>
                            <a:schemeClr val="tx1"/>
                          </a:solidFill>
                          <a:latin typeface="+mn-lt"/>
                          <a:ea typeface="+mn-ea"/>
                          <a:cs typeface="+mn-cs"/>
                        </a:rPr>
                        <a:t>Finansman mekanizması: birim maliyetlere katkı</a:t>
                      </a:r>
                    </a:p>
                    <a:p>
                      <a:r>
                        <a:rPr lang="tr-TR" sz="1100" kern="1200" cap="none" spc="0">
                          <a:solidFill>
                            <a:schemeClr val="tx1"/>
                          </a:solidFill>
                          <a:latin typeface="+mn-lt"/>
                          <a:ea typeface="+mn-ea"/>
                          <a:cs typeface="+mn-cs"/>
                        </a:rPr>
                        <a:t>Tahsis kuralı: faaliyetin süresine bağlıdır.</a:t>
                      </a:r>
                    </a:p>
                  </a:txBody>
                  <a:tcPr marL="96565" marR="60815" marT="74281" marB="74281">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2700" cmpd="sng">
                      <a:noFill/>
                      <a:prstDash val="solid"/>
                    </a:lnB>
                    <a:solidFill>
                      <a:schemeClr val="bg1">
                        <a:lumMod val="85000"/>
                      </a:schemeClr>
                    </a:solidFill>
                  </a:tcPr>
                </a:tc>
                <a:tc>
                  <a:txBody>
                    <a:bodyPr/>
                    <a:lstStyle/>
                    <a:p>
                      <a:r>
                        <a:rPr lang="tr-TR" sz="1100" cap="none" spc="0">
                          <a:solidFill>
                            <a:schemeClr val="tx1"/>
                          </a:solidFill>
                        </a:rPr>
                        <a:t>Katılımcı başına günlük 80 EUR; bir birey</a:t>
                      </a:r>
                    </a:p>
                    <a:p>
                      <a:r>
                        <a:rPr lang="tr-TR" sz="1100" cap="none" spc="0">
                          <a:solidFill>
                            <a:schemeClr val="tx1"/>
                          </a:solidFill>
                        </a:rPr>
                        <a:t>personel, bir hibe sözleşmesi dahilinde kurs ücreti olarak en fazla 800 EUR alabilir</a:t>
                      </a:r>
                    </a:p>
                  </a:txBody>
                  <a:tcPr marL="96565" marR="60815" marT="74281" marB="74281">
                    <a:lnL w="6350" cap="flat" cmpd="sng" algn="ctr">
                      <a:solidFill>
                        <a:schemeClr val="tx1">
                          <a:lumMod val="50000"/>
                          <a:lumOff val="50000"/>
                        </a:schemeClr>
                      </a:solidFill>
                      <a:prstDash val="solid"/>
                    </a:lnL>
                    <a:lnR w="12700" cmpd="sng">
                      <a:noFill/>
                      <a:prstDash val="solid"/>
                    </a:lnR>
                    <a:lnT w="19050" cap="flat" cmpd="sng" algn="ctr">
                      <a:solidFill>
                        <a:schemeClr val="tx1"/>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834104056"/>
                  </a:ext>
                </a:extLst>
              </a:tr>
            </a:tbl>
          </a:graphicData>
        </a:graphic>
      </p:graphicFrame>
      <p:pic>
        <p:nvPicPr>
          <p:cNvPr id="31" name="Resim 30">
            <a:extLst>
              <a:ext uri="{FF2B5EF4-FFF2-40B4-BE49-F238E27FC236}">
                <a16:creationId xmlns:a16="http://schemas.microsoft.com/office/drawing/2014/main" id="{5B0D3FF7-84AA-4453-986A-E3DF03D83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911" y="6289553"/>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6349031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887020318"/>
              </p:ext>
            </p:extLst>
          </p:nvPr>
        </p:nvGraphicFramePr>
        <p:xfrm>
          <a:off x="1013898" y="643467"/>
          <a:ext cx="10164205" cy="5571066"/>
        </p:xfrm>
        <a:graphic>
          <a:graphicData uri="http://schemas.openxmlformats.org/drawingml/2006/table">
            <a:tbl>
              <a:tblPr firstRow="1" bandRow="1">
                <a:noFill/>
                <a:tableStyleId>{5C22544A-7EE6-4342-B048-85BDC9FD1C3A}</a:tableStyleId>
              </a:tblPr>
              <a:tblGrid>
                <a:gridCol w="3138986">
                  <a:extLst>
                    <a:ext uri="{9D8B030D-6E8A-4147-A177-3AD203B41FA5}">
                      <a16:colId xmlns:a16="http://schemas.microsoft.com/office/drawing/2014/main" val="551446666"/>
                    </a:ext>
                  </a:extLst>
                </a:gridCol>
                <a:gridCol w="3563995">
                  <a:extLst>
                    <a:ext uri="{9D8B030D-6E8A-4147-A177-3AD203B41FA5}">
                      <a16:colId xmlns:a16="http://schemas.microsoft.com/office/drawing/2014/main" val="2979222482"/>
                    </a:ext>
                  </a:extLst>
                </a:gridCol>
                <a:gridCol w="3461224">
                  <a:extLst>
                    <a:ext uri="{9D8B030D-6E8A-4147-A177-3AD203B41FA5}">
                      <a16:colId xmlns:a16="http://schemas.microsoft.com/office/drawing/2014/main" val="1127951653"/>
                    </a:ext>
                  </a:extLst>
                </a:gridCol>
              </a:tblGrid>
              <a:tr h="10293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a:solidFill>
                            <a:schemeClr val="tx1">
                              <a:lumMod val="75000"/>
                              <a:lumOff val="25000"/>
                            </a:schemeClr>
                          </a:solidFill>
                        </a:rPr>
                        <a:t>Bütçe Kategorisi</a:t>
                      </a:r>
                    </a:p>
                    <a:p>
                      <a:endParaRPr lang="tr-TR" sz="1800" b="1">
                        <a:solidFill>
                          <a:schemeClr val="tx1">
                            <a:lumMod val="75000"/>
                            <a:lumOff val="25000"/>
                          </a:schemeClr>
                        </a:solidFill>
                      </a:endParaRPr>
                    </a:p>
                  </a:txBody>
                  <a:tcPr marL="180586" marR="135439" marT="90293" marB="9029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a:solidFill>
                            <a:schemeClr val="tx1">
                              <a:lumMod val="75000"/>
                              <a:lumOff val="25000"/>
                            </a:schemeClr>
                          </a:solidFill>
                        </a:rPr>
                        <a:t>Uygun maliyetler ve geçerli kurallar</a:t>
                      </a:r>
                    </a:p>
                    <a:p>
                      <a:endParaRPr lang="tr-TR" sz="1800" b="1">
                        <a:solidFill>
                          <a:schemeClr val="tx1">
                            <a:lumMod val="75000"/>
                            <a:lumOff val="25000"/>
                          </a:schemeClr>
                        </a:solidFill>
                      </a:endParaRPr>
                    </a:p>
                  </a:txBody>
                  <a:tcPr marL="180586" marR="135439" marT="90293" marB="9029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a:solidFill>
                            <a:schemeClr val="tx1">
                              <a:lumMod val="75000"/>
                              <a:lumOff val="25000"/>
                            </a:schemeClr>
                          </a:solidFill>
                        </a:rPr>
                        <a:t>Miktar</a:t>
                      </a:r>
                    </a:p>
                    <a:p>
                      <a:endParaRPr lang="tr-TR" sz="1800" b="1">
                        <a:solidFill>
                          <a:schemeClr val="tx1">
                            <a:lumMod val="75000"/>
                            <a:lumOff val="25000"/>
                          </a:schemeClr>
                        </a:solidFill>
                      </a:endParaRPr>
                    </a:p>
                  </a:txBody>
                  <a:tcPr marL="180586" marR="135439" marT="90293" marB="90293">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147873675"/>
                  </a:ext>
                </a:extLst>
              </a:tr>
              <a:tr h="2173047">
                <a:tc>
                  <a:txBody>
                    <a:bodyPr/>
                    <a:lstStyle/>
                    <a:p>
                      <a:r>
                        <a:rPr lang="tr-TR" sz="1300" b="1">
                          <a:solidFill>
                            <a:schemeClr val="tx1">
                              <a:lumMod val="75000"/>
                              <a:lumOff val="25000"/>
                            </a:schemeClr>
                          </a:solidFill>
                        </a:rPr>
                        <a:t>     Dil desteği</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algn="l" defTabSz="914400" rtl="0" eaLnBrk="1" latinLnBrk="0" hangingPunct="1"/>
                      <a:r>
                        <a:rPr lang="tr-TR" sz="1300" kern="1200">
                          <a:solidFill>
                            <a:schemeClr val="tx1">
                              <a:lumMod val="75000"/>
                              <a:lumOff val="25000"/>
                            </a:schemeClr>
                          </a:solidFill>
                          <a:latin typeface="+mn-lt"/>
                          <a:ea typeface="+mn-ea"/>
                          <a:cs typeface="+mn-cs"/>
                        </a:rPr>
                        <a:t>Faaliyetleri sırasında çalışmak veya eğitim almak için kullanacakları dil bilgisini geliştirmesi gereken katılımcılara dil öğrenme materyalleri ve eğitim sağlamanın maliyetleri.</a:t>
                      </a:r>
                    </a:p>
                    <a:p>
                      <a:pPr marL="0" algn="l" defTabSz="914400" rtl="0" eaLnBrk="1" latinLnBrk="0" hangingPunct="1"/>
                      <a:r>
                        <a:rPr lang="tr-TR" sz="1300" kern="1200">
                          <a:solidFill>
                            <a:schemeClr val="tx1">
                              <a:lumMod val="75000"/>
                              <a:lumOff val="25000"/>
                            </a:schemeClr>
                          </a:solidFill>
                          <a:latin typeface="+mn-lt"/>
                          <a:ea typeface="+mn-ea"/>
                          <a:cs typeface="+mn-cs"/>
                        </a:rPr>
                        <a:t>Finansman mekanizması: birim maliyetlere katkı.</a:t>
                      </a:r>
                    </a:p>
                    <a:p>
                      <a:pPr marL="0" algn="l" defTabSz="914400" rtl="0" eaLnBrk="1" latinLnBrk="0" hangingPunct="1"/>
                      <a:r>
                        <a:rPr lang="tr-TR" sz="1300" kern="1200">
                          <a:solidFill>
                            <a:schemeClr val="tx1">
                              <a:lumMod val="75000"/>
                              <a:lumOff val="25000"/>
                            </a:schemeClr>
                          </a:solidFill>
                          <a:latin typeface="+mn-lt"/>
                          <a:ea typeface="+mn-ea"/>
                          <a:cs typeface="+mn-cs"/>
                        </a:rPr>
                        <a:t>Tahsis kuralı: katılımcı sayısına göre</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algn="l" defTabSz="914400" rtl="0" eaLnBrk="1" latinLnBrk="0" hangingPunct="1"/>
                      <a:r>
                        <a:rPr lang="tr-TR" sz="1300" kern="1200">
                          <a:solidFill>
                            <a:schemeClr val="tx1">
                              <a:lumMod val="75000"/>
                              <a:lumOff val="25000"/>
                            </a:schemeClr>
                          </a:solidFill>
                          <a:latin typeface="+mn-lt"/>
                          <a:ea typeface="+mn-ea"/>
                          <a:cs typeface="+mn-cs"/>
                        </a:rPr>
                        <a:t>Çevrimiçi için uygun katılımcı başına 150 EUR</a:t>
                      </a:r>
                    </a:p>
                    <a:p>
                      <a:pPr marL="0" algn="l" defTabSz="914400" rtl="0" eaLnBrk="1" latinLnBrk="0" hangingPunct="1"/>
                      <a:r>
                        <a:rPr lang="tr-TR" sz="1300" kern="1200">
                          <a:solidFill>
                            <a:schemeClr val="tx1">
                              <a:lumMod val="75000"/>
                              <a:lumOff val="25000"/>
                            </a:schemeClr>
                          </a:solidFill>
                          <a:latin typeface="+mn-lt"/>
                          <a:ea typeface="+mn-ea"/>
                          <a:cs typeface="+mn-cs"/>
                        </a:rPr>
                        <a:t>Uygun dil veya seviyenin bulunmaması nedeniyle alamayan Dil Desteği, saatten daha kısa hareketlilikteki personel hariçtir.</a:t>
                      </a:r>
                    </a:p>
                    <a:p>
                      <a:pPr marL="0" algn="l" defTabSz="914400" rtl="0" eaLnBrk="1" latinLnBrk="0" hangingPunct="1"/>
                      <a:r>
                        <a:rPr lang="tr-TR" sz="1300" kern="1200">
                          <a:solidFill>
                            <a:schemeClr val="tx1">
                              <a:lumMod val="75000"/>
                              <a:lumOff val="25000"/>
                            </a:schemeClr>
                          </a:solidFill>
                          <a:latin typeface="+mn-lt"/>
                          <a:ea typeface="+mn-ea"/>
                          <a:cs typeface="+mn-cs"/>
                        </a:rPr>
                        <a:t>günler. Grup hareketliliğindeki öğrencilere bireysel dil desteği sağlanmamaktadır.</a:t>
                      </a:r>
                    </a:p>
                    <a:p>
                      <a:pPr marL="0" algn="l" defTabSz="914400" rtl="0" eaLnBrk="1" latinLnBrk="0" hangingPunct="1"/>
                      <a:r>
                        <a:rPr lang="tr-TR" sz="1300" kern="1200">
                          <a:solidFill>
                            <a:schemeClr val="tx1">
                              <a:lumMod val="75000"/>
                              <a:lumOff val="25000"/>
                            </a:schemeClr>
                          </a:solidFill>
                          <a:latin typeface="+mn-lt"/>
                          <a:ea typeface="+mn-ea"/>
                          <a:cs typeface="+mn-cs"/>
                        </a:rPr>
                        <a:t>Ek olarak: öğrencilerin uzun vadeli öğrenme hareketliliğinde katılımcı başına 150 EUR</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779541799"/>
                  </a:ext>
                </a:extLst>
              </a:tr>
              <a:tr h="2368681">
                <a:tc>
                  <a:txBody>
                    <a:bodyPr/>
                    <a:lstStyle/>
                    <a:p>
                      <a:r>
                        <a:rPr lang="tr-TR" sz="1300" b="1">
                          <a:solidFill>
                            <a:schemeClr val="tx1">
                              <a:lumMod val="75000"/>
                              <a:lumOff val="25000"/>
                            </a:schemeClr>
                          </a:solidFill>
                        </a:rPr>
                        <a:t>    Harici giderler</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algn="l" defTabSz="914400" rtl="0" eaLnBrk="1" latinLnBrk="0" hangingPunct="1"/>
                      <a:r>
                        <a:rPr lang="tr-TR" sz="1300" kern="1200">
                          <a:solidFill>
                            <a:schemeClr val="tx1">
                              <a:lumMod val="75000"/>
                              <a:lumOff val="25000"/>
                            </a:schemeClr>
                          </a:solidFill>
                          <a:latin typeface="+mn-lt"/>
                          <a:ea typeface="+mn-ea"/>
                          <a:cs typeface="+mn-cs"/>
                        </a:rPr>
                        <a:t>Ulusal</a:t>
                      </a:r>
                    </a:p>
                    <a:p>
                      <a:pPr marL="0" algn="l" defTabSz="914400" rtl="0" eaLnBrk="1" latinLnBrk="0" hangingPunct="1"/>
                      <a:r>
                        <a:rPr lang="tr-TR" sz="1300" kern="1200">
                          <a:solidFill>
                            <a:schemeClr val="tx1">
                              <a:lumMod val="75000"/>
                              <a:lumOff val="25000"/>
                            </a:schemeClr>
                          </a:solidFill>
                          <a:latin typeface="+mn-lt"/>
                          <a:ea typeface="+mn-ea"/>
                          <a:cs typeface="+mn-cs"/>
                        </a:rPr>
                        <a:t>Ajans bunu istiyor.</a:t>
                      </a:r>
                    </a:p>
                    <a:p>
                      <a:pPr marL="0" algn="l" defTabSz="914400" rtl="0" eaLnBrk="1" latinLnBrk="0" hangingPunct="1"/>
                      <a:r>
                        <a:rPr lang="tr-TR" sz="1300" kern="1200">
                          <a:solidFill>
                            <a:schemeClr val="tx1">
                              <a:lumMod val="75000"/>
                              <a:lumOff val="25000"/>
                            </a:schemeClr>
                          </a:solidFill>
                          <a:latin typeface="+mn-lt"/>
                          <a:ea typeface="+mn-ea"/>
                          <a:cs typeface="+mn-cs"/>
                        </a:rPr>
                        <a:t>Coğrafi uzaklık veya diğer engeller nedeniyle standart “Seyahat” kategorisi ile desteklenemeyen katılımcıların ve refakatçilerinin pahalı seyahat masrafları.</a:t>
                      </a:r>
                    </a:p>
                    <a:p>
                      <a:pPr marL="0" algn="l" defTabSz="914400" rtl="0" eaLnBrk="1" latinLnBrk="0" hangingPunct="1"/>
                      <a:r>
                        <a:rPr lang="tr-TR" sz="1300" kern="1200">
                          <a:solidFill>
                            <a:schemeClr val="tx1">
                              <a:lumMod val="75000"/>
                              <a:lumOff val="25000"/>
                            </a:schemeClr>
                          </a:solidFill>
                          <a:latin typeface="+mn-lt"/>
                          <a:ea typeface="+mn-ea"/>
                          <a:cs typeface="+mn-cs"/>
                        </a:rPr>
                        <a:t>Finansman mekanizması: gerçek maliyetler.</a:t>
                      </a:r>
                    </a:p>
                    <a:p>
                      <a:pPr marL="0" algn="l" defTabSz="914400" rtl="0" eaLnBrk="1" latinLnBrk="0" hangingPunct="1"/>
                      <a:r>
                        <a:rPr lang="tr-TR" sz="1300" kern="1200">
                          <a:solidFill>
                            <a:schemeClr val="tx1">
                              <a:lumMod val="75000"/>
                              <a:lumOff val="25000"/>
                            </a:schemeClr>
                          </a:solidFill>
                          <a:latin typeface="+mn-lt"/>
                          <a:ea typeface="+mn-ea"/>
                          <a:cs typeface="+mn-cs"/>
                        </a:rPr>
                        <a:t>Tahsis kuralı: talep, tarafından gerekçelendirilmelidir.</a:t>
                      </a:r>
                    </a:p>
                    <a:p>
                      <a:pPr marL="0" algn="l" defTabSz="914400" rtl="0" eaLnBrk="1" latinLnBrk="0" hangingPunct="1"/>
                      <a:r>
                        <a:rPr lang="tr-TR" sz="1300" kern="1200">
                          <a:solidFill>
                            <a:schemeClr val="tx1">
                              <a:lumMod val="75000"/>
                              <a:lumOff val="25000"/>
                            </a:schemeClr>
                          </a:solidFill>
                          <a:latin typeface="+mn-lt"/>
                          <a:ea typeface="+mn-ea"/>
                          <a:cs typeface="+mn-cs"/>
                        </a:rPr>
                        <a:t>Ulusal Ajans tarafından başvuran ve onaylanan</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tr-TR" sz="1300" kern="1200" dirty="0">
                          <a:solidFill>
                            <a:schemeClr val="tx1">
                              <a:lumMod val="75000"/>
                              <a:lumOff val="25000"/>
                            </a:schemeClr>
                          </a:solidFill>
                          <a:latin typeface="+mn-lt"/>
                          <a:ea typeface="+mn-ea"/>
                          <a:cs typeface="+mn-cs"/>
                        </a:rPr>
                        <a:t>Mali teminat maliyetleri: uygun maliyetlerin% 80'i</a:t>
                      </a:r>
                    </a:p>
                    <a:p>
                      <a:r>
                        <a:rPr lang="tr-TR" sz="1300" kern="1200" dirty="0">
                          <a:solidFill>
                            <a:schemeClr val="tx1">
                              <a:lumMod val="75000"/>
                              <a:lumOff val="25000"/>
                            </a:schemeClr>
                          </a:solidFill>
                          <a:latin typeface="+mn-lt"/>
                          <a:ea typeface="+mn-ea"/>
                          <a:cs typeface="+mn-cs"/>
                        </a:rPr>
                        <a:t>Pahalı seyahat masrafları: uygun seyahat masraflarının% 80'i</a:t>
                      </a:r>
                    </a:p>
                  </a:txBody>
                  <a:tcPr marL="180586" marR="135439" marT="90293" marB="90293">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317451983"/>
                  </a:ext>
                </a:extLst>
              </a:tr>
            </a:tbl>
          </a:graphicData>
        </a:graphic>
      </p:graphicFrame>
      <p:pic>
        <p:nvPicPr>
          <p:cNvPr id="12" name="Resim 11">
            <a:extLst>
              <a:ext uri="{FF2B5EF4-FFF2-40B4-BE49-F238E27FC236}">
                <a16:creationId xmlns:a16="http://schemas.microsoft.com/office/drawing/2014/main" id="{2E0F9323-5862-4649-8C88-57A858BE0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911" y="6289553"/>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2161994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1">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13">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0574" y="268382"/>
            <a:ext cx="4977976" cy="1454051"/>
          </a:xfrm>
        </p:spPr>
        <p:txBody>
          <a:bodyPr>
            <a:normAutofit/>
          </a:bodyPr>
          <a:lstStyle/>
          <a:p>
            <a:pPr algn="ctr"/>
            <a:r>
              <a:rPr lang="tr-TR" dirty="0">
                <a:solidFill>
                  <a:srgbClr val="000000"/>
                </a:solidFill>
              </a:rPr>
              <a:t>DEĞERLENDİRME KRİTERLERİ</a:t>
            </a:r>
          </a:p>
        </p:txBody>
      </p:sp>
      <p:sp>
        <p:nvSpPr>
          <p:cNvPr id="24"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blipFill dpi="0" rotWithShape="1">
            <a:blip r:embed="rId3">
              <a:extLst>
                <a:ext uri="{28A0092B-C50C-407E-A947-70E740481C1C}">
                  <a14:useLocalDpi xmlns:a14="http://schemas.microsoft.com/office/drawing/2010/main" val="0"/>
                </a:ext>
              </a:extLst>
            </a:blip>
            <a:srcRect/>
            <a:stretch>
              <a:fillRect/>
            </a:stretch>
          </a:blip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p:cNvSpPr>
            <a:spLocks noGrp="1"/>
          </p:cNvSpPr>
          <p:nvPr>
            <p:ph idx="1"/>
          </p:nvPr>
        </p:nvSpPr>
        <p:spPr>
          <a:xfrm>
            <a:off x="6189048" y="1865041"/>
            <a:ext cx="5881032" cy="4274540"/>
          </a:xfrm>
        </p:spPr>
        <p:txBody>
          <a:bodyPr anchor="ctr">
            <a:normAutofit fontScale="92500" lnSpcReduction="10000"/>
          </a:bodyPr>
          <a:lstStyle/>
          <a:p>
            <a:r>
              <a:rPr lang="tr-TR" sz="2400" dirty="0" err="1">
                <a:solidFill>
                  <a:srgbClr val="000000"/>
                </a:solidFill>
                <a:latin typeface="+mj-lt"/>
              </a:rPr>
              <a:t>İlgililik</a:t>
            </a:r>
            <a:r>
              <a:rPr lang="fi-FI" sz="2400" dirty="0">
                <a:solidFill>
                  <a:srgbClr val="000000"/>
                </a:solidFill>
                <a:latin typeface="+mj-lt"/>
              </a:rPr>
              <a:t>(maksimum</a:t>
            </a:r>
            <a:r>
              <a:rPr lang="tr-TR" sz="2400" dirty="0">
                <a:solidFill>
                  <a:srgbClr val="000000"/>
                </a:solidFill>
                <a:latin typeface="+mj-lt"/>
              </a:rPr>
              <a:t> puan</a:t>
            </a:r>
            <a:r>
              <a:rPr lang="fi-FI" sz="2400" dirty="0">
                <a:solidFill>
                  <a:srgbClr val="000000"/>
                </a:solidFill>
                <a:latin typeface="+mj-lt"/>
              </a:rPr>
              <a:t> </a:t>
            </a:r>
            <a:r>
              <a:rPr lang="tr-TR" sz="2400" dirty="0">
                <a:solidFill>
                  <a:srgbClr val="000000"/>
                </a:solidFill>
                <a:latin typeface="+mj-lt"/>
              </a:rPr>
              <a:t>4</a:t>
            </a:r>
            <a:r>
              <a:rPr lang="fi-FI" sz="2400" dirty="0">
                <a:solidFill>
                  <a:srgbClr val="000000"/>
                </a:solidFill>
                <a:latin typeface="+mj-lt"/>
              </a:rPr>
              <a:t>0)</a:t>
            </a:r>
            <a:endParaRPr lang="tr-TR" sz="2400" dirty="0">
              <a:solidFill>
                <a:srgbClr val="000000"/>
              </a:solidFill>
              <a:latin typeface="+mj-lt"/>
            </a:endParaRPr>
          </a:p>
          <a:p>
            <a:r>
              <a:rPr lang="tr-TR" sz="2400" dirty="0">
                <a:solidFill>
                  <a:srgbClr val="000000"/>
                </a:solidFill>
                <a:latin typeface="+mj-lt"/>
              </a:rPr>
              <a:t>P</a:t>
            </a:r>
            <a:r>
              <a:rPr lang="fi-FI" sz="2400" dirty="0">
                <a:solidFill>
                  <a:srgbClr val="000000"/>
                </a:solidFill>
                <a:latin typeface="+mj-lt"/>
              </a:rPr>
              <a:t>roje tasarımı ve</a:t>
            </a:r>
            <a:r>
              <a:rPr lang="tr-TR" sz="2400" dirty="0">
                <a:solidFill>
                  <a:srgbClr val="000000"/>
                </a:solidFill>
                <a:latin typeface="+mj-lt"/>
              </a:rPr>
              <a:t> uygulama  kalitesi(</a:t>
            </a:r>
            <a:r>
              <a:rPr lang="fi-FI" sz="2400" dirty="0">
                <a:solidFill>
                  <a:srgbClr val="000000"/>
                </a:solidFill>
                <a:latin typeface="+mj-lt"/>
              </a:rPr>
              <a:t>maksimum puan 30</a:t>
            </a:r>
            <a:r>
              <a:rPr lang="tr-TR" sz="2400" dirty="0">
                <a:solidFill>
                  <a:srgbClr val="000000"/>
                </a:solidFill>
                <a:latin typeface="+mj-lt"/>
              </a:rPr>
              <a:t>)</a:t>
            </a:r>
          </a:p>
          <a:p>
            <a:r>
              <a:rPr lang="tr-TR" sz="2400" dirty="0">
                <a:solidFill>
                  <a:srgbClr val="000000"/>
                </a:solidFill>
                <a:latin typeface="+mj-lt"/>
              </a:rPr>
              <a:t>İzleme faaliyetlerinin kalitesi </a:t>
            </a:r>
            <a:r>
              <a:rPr lang="fi-FI" sz="2400" dirty="0">
                <a:solidFill>
                  <a:srgbClr val="000000"/>
                </a:solidFill>
                <a:latin typeface="+mj-lt"/>
              </a:rPr>
              <a:t>(maksimum puan </a:t>
            </a:r>
            <a:r>
              <a:rPr lang="tr-TR" sz="2400" dirty="0">
                <a:solidFill>
                  <a:srgbClr val="000000"/>
                </a:solidFill>
                <a:latin typeface="+mj-lt"/>
              </a:rPr>
              <a:t>3</a:t>
            </a:r>
            <a:r>
              <a:rPr lang="fi-FI" sz="2400" dirty="0">
                <a:solidFill>
                  <a:srgbClr val="000000"/>
                </a:solidFill>
                <a:latin typeface="+mj-lt"/>
              </a:rPr>
              <a:t>0</a:t>
            </a:r>
            <a:r>
              <a:rPr lang="tr-TR" sz="2400" dirty="0">
                <a:solidFill>
                  <a:srgbClr val="000000"/>
                </a:solidFill>
                <a:latin typeface="+mj-lt"/>
              </a:rPr>
              <a:t>)</a:t>
            </a:r>
          </a:p>
          <a:p>
            <a:r>
              <a:rPr lang="tr-TR" sz="2400" dirty="0">
                <a:solidFill>
                  <a:srgbClr val="000000"/>
                </a:solidFill>
                <a:latin typeface="+mj-lt"/>
              </a:rPr>
              <a:t>Gönderilen başvurular, aşağıdaki kriterlere göre toplam 100 üzerinden puan verilerek değerlendirilecektir ve başvurular aşağıdaki eşikleri geçmelidir:</a:t>
            </a:r>
          </a:p>
          <a:p>
            <a:r>
              <a:rPr lang="tr-TR" sz="2400" dirty="0">
                <a:solidFill>
                  <a:srgbClr val="000000"/>
                </a:solidFill>
                <a:latin typeface="+mj-lt"/>
              </a:rPr>
              <a:t>Toplam 100 puanın en az 60'ı ve</a:t>
            </a:r>
          </a:p>
          <a:p>
            <a:r>
              <a:rPr lang="tr-TR" sz="2400" dirty="0">
                <a:solidFill>
                  <a:srgbClr val="000000"/>
                </a:solidFill>
                <a:latin typeface="+mj-lt"/>
              </a:rPr>
              <a:t>Üç değerlendirme kategorisinin her birinde maksimum puan puanlarının en az yarısı</a:t>
            </a:r>
          </a:p>
        </p:txBody>
      </p:sp>
      <p:pic>
        <p:nvPicPr>
          <p:cNvPr id="21" name="Resim 20">
            <a:extLst>
              <a:ext uri="{FF2B5EF4-FFF2-40B4-BE49-F238E27FC236}">
                <a16:creationId xmlns:a16="http://schemas.microsoft.com/office/drawing/2014/main" id="{F0C13247-933E-43B1-B0FC-0CE7FB3A90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2911" y="6289553"/>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17185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pPr algn="ctr"/>
            <a:r>
              <a:rPr lang="tr-TR" sz="2800" dirty="0">
                <a:solidFill>
                  <a:srgbClr val="000000"/>
                </a:solidFill>
              </a:rPr>
              <a:t>Okul eğitiminde öğretme ve öğrenmenin kalitesini  artırmak</a:t>
            </a:r>
          </a:p>
        </p:txBody>
      </p:sp>
      <p:sp>
        <p:nvSpPr>
          <p:cNvPr id="27"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Resim 17" descr="beyaz tahta içeren bir resim&#10;&#10;Açıklama otomatik olarak oluşturuldu">
            <a:extLst>
              <a:ext uri="{FF2B5EF4-FFF2-40B4-BE49-F238E27FC236}">
                <a16:creationId xmlns:a16="http://schemas.microsoft.com/office/drawing/2014/main" id="{1748D504-6D13-4C5C-801B-2413AF6F92D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4981" r="21277"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29" name="İçerik Yer Tutucusu 2">
            <a:extLst>
              <a:ext uri="{FF2B5EF4-FFF2-40B4-BE49-F238E27FC236}">
                <a16:creationId xmlns:a16="http://schemas.microsoft.com/office/drawing/2014/main" id="{80EA5AFF-2E03-4DB7-8FEB-D8A794EA4767}"/>
              </a:ext>
            </a:extLst>
          </p:cNvPr>
          <p:cNvGraphicFramePr>
            <a:graphicFrameLocks noGrp="1"/>
          </p:cNvGraphicFramePr>
          <p:nvPr>
            <p:ph idx="1"/>
            <p:extLst>
              <p:ext uri="{D42A27DB-BD31-4B8C-83A1-F6EECF244321}">
                <p14:modId xmlns:p14="http://schemas.microsoft.com/office/powerpoint/2010/main" val="814354791"/>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Resim 23">
            <a:extLst>
              <a:ext uri="{FF2B5EF4-FFF2-40B4-BE49-F238E27FC236}">
                <a16:creationId xmlns:a16="http://schemas.microsoft.com/office/drawing/2014/main" id="{51B02097-7A70-4E98-9E59-9CEA074AFED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8041" y="6297079"/>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1827739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5"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3">
            <a:extLst>
              <a:ext uri="{FF2B5EF4-FFF2-40B4-BE49-F238E27FC236}">
                <a16:creationId xmlns:a16="http://schemas.microsoft.com/office/drawing/2014/main" id="{3ACC652D-23FA-4A6F-9738-B98211710C2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3115" r="23143"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pic>
        <p:nvPicPr>
          <p:cNvPr id="30" name="Resim 29">
            <a:extLst>
              <a:ext uri="{FF2B5EF4-FFF2-40B4-BE49-F238E27FC236}">
                <a16:creationId xmlns:a16="http://schemas.microsoft.com/office/drawing/2014/main" id="{FED9FE7A-066A-4907-9662-B447670B0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9882" y="6140076"/>
            <a:ext cx="7808256" cy="569674"/>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pic>
        <p:nvPicPr>
          <p:cNvPr id="32" name="Picture 4" descr="aydinprojeler">
            <a:extLst>
              <a:ext uri="{FF2B5EF4-FFF2-40B4-BE49-F238E27FC236}">
                <a16:creationId xmlns:a16="http://schemas.microsoft.com/office/drawing/2014/main" id="{0C701595-2D99-40C7-976C-5018B49673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bwMode="auto">
          <a:xfrm>
            <a:off x="5908638" y="3201661"/>
            <a:ext cx="1104936" cy="576000"/>
          </a:xfrm>
          <a:prstGeom prst="rect">
            <a:avLst/>
          </a:prstGeom>
        </p:spPr>
      </p:pic>
      <p:pic>
        <p:nvPicPr>
          <p:cNvPr id="37" name="Picture 2" descr="facebook-logo - Lisa Nicole">
            <a:extLst>
              <a:ext uri="{FF2B5EF4-FFF2-40B4-BE49-F238E27FC236}">
                <a16:creationId xmlns:a16="http://schemas.microsoft.com/office/drawing/2014/main" id="{1941FFE3-9198-4DD8-995D-70B198F68E6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5462" y="5059144"/>
            <a:ext cx="1872608" cy="54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Twitter PNG | Web Icons PNG">
            <a:extLst>
              <a:ext uri="{FF2B5EF4-FFF2-40B4-BE49-F238E27FC236}">
                <a16:creationId xmlns:a16="http://schemas.microsoft.com/office/drawing/2014/main" id="{60BFF2F3-E348-4BE9-BCDC-BD30AA986E7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7774" b="18243"/>
          <a:stretch/>
        </p:blipFill>
        <p:spPr bwMode="auto">
          <a:xfrm>
            <a:off x="5908638" y="4184499"/>
            <a:ext cx="1437807" cy="504000"/>
          </a:xfrm>
          <a:prstGeom prst="rect">
            <a:avLst/>
          </a:prstGeom>
          <a:noFill/>
          <a:extLst>
            <a:ext uri="{909E8E84-426E-40DD-AFC4-6F175D3DCCD1}">
              <a14:hiddenFill xmlns:a14="http://schemas.microsoft.com/office/drawing/2010/main">
                <a:solidFill>
                  <a:srgbClr val="FFFFFF"/>
                </a:solidFill>
              </a14:hiddenFill>
            </a:ext>
          </a:extLst>
        </p:spPr>
      </p:pic>
      <p:sp>
        <p:nvSpPr>
          <p:cNvPr id="39" name="Metin kutusu 38">
            <a:extLst>
              <a:ext uri="{FF2B5EF4-FFF2-40B4-BE49-F238E27FC236}">
                <a16:creationId xmlns:a16="http://schemas.microsoft.com/office/drawing/2014/main" id="{ADD9CBE7-D7D7-4DC5-A02A-B44020A6C2DF}"/>
              </a:ext>
            </a:extLst>
          </p:cNvPr>
          <p:cNvSpPr txBox="1"/>
          <p:nvPr/>
        </p:nvSpPr>
        <p:spPr>
          <a:xfrm>
            <a:off x="8354413" y="3222562"/>
            <a:ext cx="1559595" cy="369332"/>
          </a:xfrm>
          <a:prstGeom prst="rect">
            <a:avLst/>
          </a:prstGeom>
          <a:noFill/>
        </p:spPr>
        <p:txBody>
          <a:bodyPr wrap="square" rtlCol="0">
            <a:spAutoFit/>
          </a:bodyPr>
          <a:lstStyle/>
          <a:p>
            <a:r>
              <a:rPr lang="tr-TR" dirty="0">
                <a:solidFill>
                  <a:schemeClr val="tx1">
                    <a:lumMod val="95000"/>
                    <a:lumOff val="5000"/>
                  </a:schemeClr>
                </a:solidFill>
                <a:latin typeface="Calibri Light" panose="020F0302020204030204" pitchFamily="34" charset="0"/>
              </a:rPr>
              <a:t>/</a:t>
            </a:r>
            <a:r>
              <a:rPr lang="tr-TR" dirty="0" err="1">
                <a:solidFill>
                  <a:schemeClr val="tx1">
                    <a:lumMod val="95000"/>
                    <a:lumOff val="5000"/>
                  </a:schemeClr>
                </a:solidFill>
                <a:latin typeface="Calibri Light" panose="020F0302020204030204" pitchFamily="34" charset="0"/>
              </a:rPr>
              <a:t>aydinprojeler</a:t>
            </a:r>
            <a:endParaRPr lang="tr-TR" dirty="0">
              <a:solidFill>
                <a:schemeClr val="tx1">
                  <a:lumMod val="95000"/>
                  <a:lumOff val="5000"/>
                </a:schemeClr>
              </a:solidFill>
              <a:latin typeface="Calibri Light" panose="020F0302020204030204" pitchFamily="34" charset="0"/>
            </a:endParaRPr>
          </a:p>
        </p:txBody>
      </p:sp>
      <p:sp>
        <p:nvSpPr>
          <p:cNvPr id="40" name="Dikdörtgen 39">
            <a:extLst>
              <a:ext uri="{FF2B5EF4-FFF2-40B4-BE49-F238E27FC236}">
                <a16:creationId xmlns:a16="http://schemas.microsoft.com/office/drawing/2014/main" id="{79865B1E-46AD-4773-82F7-FF262C06329B}"/>
              </a:ext>
            </a:extLst>
          </p:cNvPr>
          <p:cNvSpPr/>
          <p:nvPr/>
        </p:nvSpPr>
        <p:spPr>
          <a:xfrm>
            <a:off x="8385176" y="4226834"/>
            <a:ext cx="1800200" cy="369332"/>
          </a:xfrm>
          <a:prstGeom prst="rect">
            <a:avLst/>
          </a:prstGeom>
        </p:spPr>
        <p:txBody>
          <a:bodyPr wrap="square">
            <a:spAutoFit/>
          </a:bodyPr>
          <a:lstStyle/>
          <a:p>
            <a:r>
              <a:rPr lang="tr-TR" dirty="0">
                <a:solidFill>
                  <a:schemeClr val="tx1">
                    <a:lumMod val="95000"/>
                    <a:lumOff val="5000"/>
                  </a:schemeClr>
                </a:solidFill>
                <a:latin typeface="Calibri Light" panose="020F0302020204030204" pitchFamily="34" charset="0"/>
              </a:rPr>
              <a:t>/</a:t>
            </a:r>
            <a:r>
              <a:rPr lang="tr-TR" dirty="0" err="1">
                <a:solidFill>
                  <a:schemeClr val="tx1">
                    <a:lumMod val="95000"/>
                    <a:lumOff val="5000"/>
                  </a:schemeClr>
                </a:solidFill>
                <a:latin typeface="Calibri Light" panose="020F0302020204030204" pitchFamily="34" charset="0"/>
              </a:rPr>
              <a:t>abkoordinasyon</a:t>
            </a:r>
            <a:endParaRPr lang="tr-TR" dirty="0">
              <a:solidFill>
                <a:schemeClr val="tx1">
                  <a:lumMod val="95000"/>
                  <a:lumOff val="5000"/>
                </a:schemeClr>
              </a:solidFill>
              <a:latin typeface="Calibri Light" panose="020F0302020204030204" pitchFamily="34" charset="0"/>
            </a:endParaRPr>
          </a:p>
        </p:txBody>
      </p:sp>
      <p:sp>
        <p:nvSpPr>
          <p:cNvPr id="42" name="Dikdörtgen 41">
            <a:extLst>
              <a:ext uri="{FF2B5EF4-FFF2-40B4-BE49-F238E27FC236}">
                <a16:creationId xmlns:a16="http://schemas.microsoft.com/office/drawing/2014/main" id="{C06E43C1-6A96-42DF-AE15-53584E56E07F}"/>
              </a:ext>
            </a:extLst>
          </p:cNvPr>
          <p:cNvSpPr/>
          <p:nvPr/>
        </p:nvSpPr>
        <p:spPr>
          <a:xfrm>
            <a:off x="8336360" y="1407863"/>
            <a:ext cx="3005150" cy="369332"/>
          </a:xfrm>
          <a:prstGeom prst="rect">
            <a:avLst/>
          </a:prstGeom>
        </p:spPr>
        <p:txBody>
          <a:bodyPr wrap="square">
            <a:spAutoFit/>
          </a:bodyPr>
          <a:lstStyle/>
          <a:p>
            <a:r>
              <a:rPr lang="tr-TR" dirty="0">
                <a:solidFill>
                  <a:schemeClr val="tx1">
                    <a:lumMod val="95000"/>
                    <a:lumOff val="5000"/>
                  </a:schemeClr>
                </a:solidFill>
                <a:latin typeface="Calibri Light" panose="020F0302020204030204" pitchFamily="34" charset="0"/>
              </a:rPr>
              <a:t>Telefon</a:t>
            </a:r>
            <a:r>
              <a:rPr lang="nb-NO" dirty="0">
                <a:solidFill>
                  <a:schemeClr val="tx1">
                    <a:lumMod val="95000"/>
                    <a:lumOff val="5000"/>
                  </a:schemeClr>
                </a:solidFill>
                <a:latin typeface="Calibri Light" panose="020F0302020204030204" pitchFamily="34" charset="0"/>
              </a:rPr>
              <a:t> (0256) 212 24 16</a:t>
            </a:r>
            <a:r>
              <a:rPr lang="tr-TR" dirty="0">
                <a:solidFill>
                  <a:schemeClr val="tx1">
                    <a:lumMod val="95000"/>
                    <a:lumOff val="5000"/>
                  </a:schemeClr>
                </a:solidFill>
                <a:latin typeface="Calibri Light" panose="020F0302020204030204" pitchFamily="34" charset="0"/>
              </a:rPr>
              <a:t>/195	</a:t>
            </a:r>
            <a:endParaRPr lang="tr-TR" altLang="en-US" dirty="0">
              <a:solidFill>
                <a:schemeClr val="tx1">
                  <a:lumMod val="95000"/>
                  <a:lumOff val="5000"/>
                </a:schemeClr>
              </a:solidFill>
              <a:latin typeface="Calibri Light" panose="020F0302020204030204" pitchFamily="34" charset="0"/>
            </a:endParaRPr>
          </a:p>
        </p:txBody>
      </p:sp>
      <p:pic>
        <p:nvPicPr>
          <p:cNvPr id="44" name="Picture 9">
            <a:extLst>
              <a:ext uri="{FF2B5EF4-FFF2-40B4-BE49-F238E27FC236}">
                <a16:creationId xmlns:a16="http://schemas.microsoft.com/office/drawing/2014/main" id="{AF77836A-9E89-47A4-A081-6AA7DAE4DB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08638" y="1488371"/>
            <a:ext cx="374724" cy="5040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3" descr="mail » Berralife Mobilya">
            <a:extLst>
              <a:ext uri="{FF2B5EF4-FFF2-40B4-BE49-F238E27FC236}">
                <a16:creationId xmlns:a16="http://schemas.microsoft.com/office/drawing/2014/main" id="{2259B4A8-45EA-4FB1-AB87-32C2C6A8E98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08638" y="2327016"/>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48" name="Dikdörtgen 47">
            <a:extLst>
              <a:ext uri="{FF2B5EF4-FFF2-40B4-BE49-F238E27FC236}">
                <a16:creationId xmlns:a16="http://schemas.microsoft.com/office/drawing/2014/main" id="{57E88BB0-2FC3-482B-948F-C6AAC7F6FD59}"/>
              </a:ext>
            </a:extLst>
          </p:cNvPr>
          <p:cNvSpPr/>
          <p:nvPr/>
        </p:nvSpPr>
        <p:spPr>
          <a:xfrm>
            <a:off x="8385176" y="5136750"/>
            <a:ext cx="1492588" cy="369332"/>
          </a:xfrm>
          <a:prstGeom prst="rect">
            <a:avLst/>
          </a:prstGeom>
        </p:spPr>
        <p:txBody>
          <a:bodyPr wrap="none">
            <a:spAutoFit/>
          </a:bodyPr>
          <a:lstStyle/>
          <a:p>
            <a:r>
              <a:rPr lang="tr-TR" dirty="0">
                <a:solidFill>
                  <a:schemeClr val="tx1">
                    <a:lumMod val="95000"/>
                    <a:lumOff val="5000"/>
                  </a:schemeClr>
                </a:solidFill>
                <a:latin typeface="Calibri Light" panose="020F0302020204030204" pitchFamily="34" charset="0"/>
              </a:rPr>
              <a:t>/</a:t>
            </a:r>
            <a:r>
              <a:rPr lang="tr-TR" dirty="0" err="1">
                <a:solidFill>
                  <a:schemeClr val="tx1">
                    <a:lumMod val="95000"/>
                    <a:lumOff val="5000"/>
                  </a:schemeClr>
                </a:solidFill>
                <a:latin typeface="Calibri Light" panose="020F0302020204030204" pitchFamily="34" charset="0"/>
              </a:rPr>
              <a:t>aydinvalilikab</a:t>
            </a:r>
            <a:endParaRPr lang="tr-TR" dirty="0">
              <a:solidFill>
                <a:schemeClr val="tx1">
                  <a:lumMod val="95000"/>
                  <a:lumOff val="5000"/>
                </a:schemeClr>
              </a:solidFill>
              <a:latin typeface="Calibri Light" panose="020F0302020204030204" pitchFamily="34" charset="0"/>
            </a:endParaRPr>
          </a:p>
        </p:txBody>
      </p:sp>
      <p:sp>
        <p:nvSpPr>
          <p:cNvPr id="13" name="Dikdörtgen 12">
            <a:extLst>
              <a:ext uri="{FF2B5EF4-FFF2-40B4-BE49-F238E27FC236}">
                <a16:creationId xmlns:a16="http://schemas.microsoft.com/office/drawing/2014/main" id="{237AF992-0D9A-4CCF-A7B4-E5FC2E96D36D}"/>
              </a:ext>
            </a:extLst>
          </p:cNvPr>
          <p:cNvSpPr/>
          <p:nvPr/>
        </p:nvSpPr>
        <p:spPr>
          <a:xfrm>
            <a:off x="8345465" y="2341764"/>
            <a:ext cx="2867516" cy="369332"/>
          </a:xfrm>
          <a:prstGeom prst="rect">
            <a:avLst/>
          </a:prstGeom>
        </p:spPr>
        <p:txBody>
          <a:bodyPr wrap="none">
            <a:spAutoFit/>
          </a:bodyPr>
          <a:lstStyle/>
          <a:p>
            <a:r>
              <a:rPr lang="tr-TR" altLang="en-US" dirty="0">
                <a:solidFill>
                  <a:schemeClr val="tx1">
                    <a:lumMod val="95000"/>
                    <a:lumOff val="5000"/>
                  </a:schemeClr>
                </a:solidFill>
                <a:latin typeface="Calibri Light" panose="020F0302020204030204" pitchFamily="34" charset="0"/>
              </a:rPr>
              <a:t>ab.koordinasyon@gmail.com</a:t>
            </a:r>
          </a:p>
        </p:txBody>
      </p:sp>
    </p:spTree>
    <p:extLst>
      <p:ext uri="{BB962C8B-B14F-4D97-AF65-F5344CB8AC3E}">
        <p14:creationId xmlns:p14="http://schemas.microsoft.com/office/powerpoint/2010/main" val="2858391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B566528-1B12-4246-9431-5C2D7D08116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Unvan 1"/>
          <p:cNvSpPr>
            <a:spLocks noGrp="1"/>
          </p:cNvSpPr>
          <p:nvPr>
            <p:ph type="title"/>
          </p:nvPr>
        </p:nvSpPr>
        <p:spPr>
          <a:xfrm>
            <a:off x="643467" y="321734"/>
            <a:ext cx="10905066" cy="1135737"/>
          </a:xfrm>
        </p:spPr>
        <p:txBody>
          <a:bodyPr>
            <a:normAutofit/>
          </a:bodyPr>
          <a:lstStyle/>
          <a:p>
            <a:r>
              <a:rPr lang="tr-TR" sz="3300" dirty="0"/>
              <a:t/>
            </a:r>
            <a:br>
              <a:rPr lang="tr-TR" sz="3300" dirty="0"/>
            </a:br>
            <a:r>
              <a:rPr lang="tr-TR" sz="3300" dirty="0"/>
              <a:t>Avrupa Eğitim Alanının oluşturulmasına   katkıda bulunmak</a:t>
            </a:r>
          </a:p>
          <a:p>
            <a:endParaRPr lang="tr-TR" sz="3300" dirty="0"/>
          </a:p>
        </p:txBody>
      </p:sp>
      <p:sp>
        <p:nvSpPr>
          <p:cNvPr id="3" name="İçerik Yer Tutucusu 2"/>
          <p:cNvSpPr>
            <a:spLocks noGrp="1"/>
          </p:cNvSpPr>
          <p:nvPr>
            <p:ph idx="1"/>
          </p:nvPr>
        </p:nvSpPr>
        <p:spPr>
          <a:xfrm>
            <a:off x="643468" y="1782981"/>
            <a:ext cx="5147731" cy="4393982"/>
          </a:xfrm>
        </p:spPr>
        <p:txBody>
          <a:bodyPr>
            <a:normAutofit fontScale="92500"/>
          </a:bodyPr>
          <a:lstStyle/>
          <a:p>
            <a:r>
              <a:rPr lang="tr-TR" sz="2400" dirty="0">
                <a:latin typeface="+mj-lt"/>
              </a:rPr>
              <a:t>Hareketlilik projeleri ile Okulların sınır ötesi değişim ve işbirliğine girme ve yüksek kalitede gerçekleştirme kapasitesini artırarak</a:t>
            </a:r>
          </a:p>
          <a:p>
            <a:endParaRPr lang="tr-TR" sz="2400" dirty="0">
              <a:latin typeface="+mj-lt"/>
            </a:endParaRPr>
          </a:p>
          <a:p>
            <a:r>
              <a:rPr lang="tr-TR" sz="2400" dirty="0">
                <a:latin typeface="+mj-lt"/>
              </a:rPr>
              <a:t>Okul eğitimindeki herhangi bir öğrenci için öğrenme hareketliliğini gerçekçi bir olasılık haline getirerek</a:t>
            </a:r>
          </a:p>
          <a:p>
            <a:endParaRPr lang="tr-TR" sz="2400" dirty="0">
              <a:latin typeface="+mj-lt"/>
            </a:endParaRPr>
          </a:p>
          <a:p>
            <a:r>
              <a:rPr lang="tr-TR" sz="2400" dirty="0">
                <a:latin typeface="+mj-lt"/>
              </a:rPr>
              <a:t>Yurtdışındaki hareketlilik dönemlerinde öğrencilerin ve personelin öğrenme sonuçlarının tanınmasını teşvik ederek</a:t>
            </a:r>
          </a:p>
          <a:p>
            <a:endParaRPr lang="tr-TR" sz="2400" dirty="0">
              <a:latin typeface="+mj-lt"/>
            </a:endParaRPr>
          </a:p>
          <a:p>
            <a:endParaRPr lang="tr-TR" sz="2400" dirty="0">
              <a:latin typeface="+mj-lt"/>
            </a:endParaRPr>
          </a:p>
        </p:txBody>
      </p:sp>
      <p:grpSp>
        <p:nvGrpSpPr>
          <p:cNvPr id="32" name="Group 31">
            <a:extLst>
              <a:ext uri="{FF2B5EF4-FFF2-40B4-BE49-F238E27FC236}">
                <a16:creationId xmlns:a16="http://schemas.microsoft.com/office/drawing/2014/main" id="{5995D10D-E9C9-47DB-AE7E-801FEF38F5C9}"/>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33" name="Rectangle 32">
              <a:extLst>
                <a:ext uri="{FF2B5EF4-FFF2-40B4-BE49-F238E27FC236}">
                  <a16:creationId xmlns:a16="http://schemas.microsoft.com/office/drawing/2014/main" id="{CC1A72C6-3DE4-4EC3-9AD5-9E0D40D8CE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0B0DA1F1-C391-4EDF-9FE0-23E86E13776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828A5161-06F1-46CF-8AD7-844680A59E1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37" name="Isosceles Triangle 36">
              <a:extLst>
                <a:ext uri="{FF2B5EF4-FFF2-40B4-BE49-F238E27FC236}">
                  <a16:creationId xmlns:a16="http://schemas.microsoft.com/office/drawing/2014/main" id="{D3F51FEB-38FB-4F6C-9F7B-2F2AFAB6546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rgbClr val="FFC0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E547BA6-BAE0-43BB-A7CA-60F69CE252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rgbClr val="FFC000">
                <a:alpha val="30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Resim 12">
            <a:extLst>
              <a:ext uri="{FF2B5EF4-FFF2-40B4-BE49-F238E27FC236}">
                <a16:creationId xmlns:a16="http://schemas.microsoft.com/office/drawing/2014/main" id="{CD8C7777-EBE2-468A-8935-E65D07FA2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680" y="6176963"/>
            <a:ext cx="6606986" cy="482032"/>
          </a:xfrm>
          <a:prstGeom prst="rect">
            <a:avLst/>
          </a:prstGeom>
        </p:spPr>
      </p:pic>
      <p:pic>
        <p:nvPicPr>
          <p:cNvPr id="16" name="Resim 15" descr="harita içeren bir resim&#10;&#10;Açıklama otomatik olarak oluşturuldu">
            <a:extLst>
              <a:ext uri="{FF2B5EF4-FFF2-40B4-BE49-F238E27FC236}">
                <a16:creationId xmlns:a16="http://schemas.microsoft.com/office/drawing/2014/main" id="{126E3961-A15B-4154-8D21-0C95402A7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113" y="1833404"/>
            <a:ext cx="5532120" cy="3509010"/>
          </a:xfrm>
          <a:prstGeom prst="rect">
            <a:avLst/>
          </a:prstGeom>
        </p:spPr>
      </p:pic>
    </p:spTree>
    <p:extLst>
      <p:ext uri="{BB962C8B-B14F-4D97-AF65-F5344CB8AC3E}">
        <p14:creationId xmlns:p14="http://schemas.microsoft.com/office/powerpoint/2010/main" val="15225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F6CDC51-8D27-4BF4-AB33-7D5905E80D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3726"/>
            <a:ext cx="6483095"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24FB90F3-DFB9-42D4-B851-120249962A2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Unvan 1"/>
          <p:cNvSpPr>
            <a:spLocks noGrp="1"/>
          </p:cNvSpPr>
          <p:nvPr>
            <p:ph type="title"/>
          </p:nvPr>
        </p:nvSpPr>
        <p:spPr>
          <a:xfrm>
            <a:off x="804672" y="802955"/>
            <a:ext cx="5145024" cy="1454051"/>
          </a:xfrm>
        </p:spPr>
        <p:txBody>
          <a:bodyPr>
            <a:normAutofit/>
          </a:bodyPr>
          <a:lstStyle/>
          <a:p>
            <a:r>
              <a:rPr lang="tr-TR" sz="3100" dirty="0">
                <a:solidFill>
                  <a:srgbClr val="000000"/>
                </a:solidFill>
              </a:rPr>
              <a:t>ERASMUS + HAREKETLİLİK FIRSATLARINA NASIL ERİŞİLİR?</a:t>
            </a:r>
          </a:p>
        </p:txBody>
      </p:sp>
      <p:sp>
        <p:nvSpPr>
          <p:cNvPr id="40" name="Freeform 60">
            <a:extLst>
              <a:ext uri="{FF2B5EF4-FFF2-40B4-BE49-F238E27FC236}">
                <a16:creationId xmlns:a16="http://schemas.microsoft.com/office/drawing/2014/main" id="{DF4CE22F-8463-44F2-BE50-65D9B5035E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8720" y="0"/>
            <a:ext cx="3762182" cy="2258435"/>
          </a:xfrm>
          <a:custGeom>
            <a:avLst/>
            <a:gdLst>
              <a:gd name="connsiteX0" fmla="*/ 39946 w 3960192"/>
              <a:gd name="connsiteY0" fmla="*/ 0 h 2377300"/>
              <a:gd name="connsiteX1" fmla="*/ 3920247 w 3960192"/>
              <a:gd name="connsiteY1" fmla="*/ 0 h 2377300"/>
              <a:gd name="connsiteX2" fmla="*/ 3949969 w 3960192"/>
              <a:gd name="connsiteY2" fmla="*/ 194751 h 2377300"/>
              <a:gd name="connsiteX3" fmla="*/ 3960192 w 3960192"/>
              <a:gd name="connsiteY3" fmla="*/ 397204 h 2377300"/>
              <a:gd name="connsiteX4" fmla="*/ 1980096 w 3960192"/>
              <a:gd name="connsiteY4" fmla="*/ 2377300 h 2377300"/>
              <a:gd name="connsiteX5" fmla="*/ 0 w 3960192"/>
              <a:gd name="connsiteY5" fmla="*/ 397204 h 2377300"/>
              <a:gd name="connsiteX6" fmla="*/ 10224 w 3960192"/>
              <a:gd name="connsiteY6" fmla="*/ 194751 h 237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377300">
                <a:moveTo>
                  <a:pt x="39946" y="0"/>
                </a:moveTo>
                <a:lnTo>
                  <a:pt x="3920247" y="0"/>
                </a:lnTo>
                <a:lnTo>
                  <a:pt x="3949969" y="194751"/>
                </a:lnTo>
                <a:cubicBezTo>
                  <a:pt x="3956729" y="261316"/>
                  <a:pt x="3960192" y="328856"/>
                  <a:pt x="3960192" y="397204"/>
                </a:cubicBezTo>
                <a:cubicBezTo>
                  <a:pt x="3960192" y="1490781"/>
                  <a:pt x="3073673" y="2377300"/>
                  <a:pt x="1980096" y="2377300"/>
                </a:cubicBezTo>
                <a:cubicBezTo>
                  <a:pt x="886519" y="2377300"/>
                  <a:pt x="0" y="1490781"/>
                  <a:pt x="0" y="397204"/>
                </a:cubicBezTo>
                <a:cubicBezTo>
                  <a:pt x="0" y="328856"/>
                  <a:pt x="3463" y="261316"/>
                  <a:pt x="10224" y="194751"/>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Resim 13">
            <a:extLst>
              <a:ext uri="{FF2B5EF4-FFF2-40B4-BE49-F238E27FC236}">
                <a16:creationId xmlns:a16="http://schemas.microsoft.com/office/drawing/2014/main" id="{78355C90-8D2C-48FC-A469-ED04971A7C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074" y="6225647"/>
            <a:ext cx="6606986" cy="482032"/>
          </a:xfrm>
          <a:prstGeom prst="rect">
            <a:avLst/>
          </a:prstGeom>
        </p:spPr>
      </p:pic>
      <p:sp>
        <p:nvSpPr>
          <p:cNvPr id="42" name="Freeform 67">
            <a:extLst>
              <a:ext uri="{FF2B5EF4-FFF2-40B4-BE49-F238E27FC236}">
                <a16:creationId xmlns:a16="http://schemas.microsoft.com/office/drawing/2014/main" id="{3FA1383B-2709-4E36-8FF8-7A737213B4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7503" y="3006774"/>
            <a:ext cx="4734497" cy="3851226"/>
          </a:xfrm>
          <a:custGeom>
            <a:avLst/>
            <a:gdLst>
              <a:gd name="connsiteX0" fmla="*/ 2718646 w 4647408"/>
              <a:gd name="connsiteY0" fmla="*/ 0 h 3780384"/>
              <a:gd name="connsiteX1" fmla="*/ 4641019 w 4647408"/>
              <a:gd name="connsiteY1" fmla="*/ 796273 h 3780384"/>
              <a:gd name="connsiteX2" fmla="*/ 4647408 w 4647408"/>
              <a:gd name="connsiteY2" fmla="*/ 803303 h 3780384"/>
              <a:gd name="connsiteX3" fmla="*/ 4647408 w 4647408"/>
              <a:gd name="connsiteY3" fmla="*/ 3780384 h 3780384"/>
              <a:gd name="connsiteX4" fmla="*/ 215340 w 4647408"/>
              <a:gd name="connsiteY4" fmla="*/ 3780384 h 3780384"/>
              <a:gd name="connsiteX5" fmla="*/ 213645 w 4647408"/>
              <a:gd name="connsiteY5" fmla="*/ 3776866 h 3780384"/>
              <a:gd name="connsiteX6" fmla="*/ 0 w 4647408"/>
              <a:gd name="connsiteY6" fmla="*/ 2718646 h 3780384"/>
              <a:gd name="connsiteX7" fmla="*/ 2718646 w 4647408"/>
              <a:gd name="connsiteY7" fmla="*/ 0 h 378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47408" h="3780384">
                <a:moveTo>
                  <a:pt x="2718646" y="0"/>
                </a:moveTo>
                <a:cubicBezTo>
                  <a:pt x="3469379" y="0"/>
                  <a:pt x="4149041" y="304295"/>
                  <a:pt x="4641019" y="796273"/>
                </a:cubicBezTo>
                <a:lnTo>
                  <a:pt x="4647408" y="803303"/>
                </a:lnTo>
                <a:lnTo>
                  <a:pt x="4647408" y="3780384"/>
                </a:lnTo>
                <a:lnTo>
                  <a:pt x="215340" y="3780384"/>
                </a:lnTo>
                <a:lnTo>
                  <a:pt x="213645" y="3776866"/>
                </a:lnTo>
                <a:cubicBezTo>
                  <a:pt x="76074" y="3451612"/>
                  <a:pt x="0" y="3094013"/>
                  <a:pt x="0" y="2718646"/>
                </a:cubicBezTo>
                <a:cubicBezTo>
                  <a:pt x="0" y="1217179"/>
                  <a:pt x="1217179" y="0"/>
                  <a:pt x="2718646" y="0"/>
                </a:cubicBezTo>
                <a:close/>
              </a:path>
            </a:pathLst>
          </a:custGeom>
          <a:blipFill dpi="0" rotWithShape="1">
            <a:blip r:embed="rId4">
              <a:extLst>
                <a:ext uri="{28A0092B-C50C-407E-A947-70E740481C1C}">
                  <a14:useLocalDpi xmlns:a14="http://schemas.microsoft.com/office/drawing/2010/main" val="0"/>
                </a:ext>
              </a:extLst>
            </a:blip>
            <a:srcRect/>
            <a:stretch>
              <a:fillRect/>
            </a:stretch>
          </a:blip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4" name="İçerik Yer Tutucusu 2">
            <a:extLst>
              <a:ext uri="{FF2B5EF4-FFF2-40B4-BE49-F238E27FC236}">
                <a16:creationId xmlns:a16="http://schemas.microsoft.com/office/drawing/2014/main" id="{6C2C6196-1BCA-4AB5-872D-50405AA97634}"/>
              </a:ext>
            </a:extLst>
          </p:cNvPr>
          <p:cNvGraphicFramePr>
            <a:graphicFrameLocks noGrp="1"/>
          </p:cNvGraphicFramePr>
          <p:nvPr>
            <p:ph idx="1"/>
            <p:extLst>
              <p:ext uri="{D42A27DB-BD31-4B8C-83A1-F6EECF244321}">
                <p14:modId xmlns:p14="http://schemas.microsoft.com/office/powerpoint/2010/main" val="1319788240"/>
              </p:ext>
            </p:extLst>
          </p:nvPr>
        </p:nvGraphicFramePr>
        <p:xfrm>
          <a:off x="804672" y="2421682"/>
          <a:ext cx="5145024" cy="36392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10715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C4E4288A-DFC8-40A2-90E5-70E851A933A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1">
            <a:extLst>
              <a:ext uri="{FF2B5EF4-FFF2-40B4-BE49-F238E27FC236}">
                <a16:creationId xmlns:a16="http://schemas.microsoft.com/office/drawing/2014/main" id="{B63C2D82-D4FA-4A37-BB01-1E7B21E4FF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5199" y="634058"/>
            <a:ext cx="1128382" cy="847206"/>
            <a:chOff x="5307830" y="325570"/>
            <a:chExt cx="1128382" cy="847206"/>
          </a:xfrm>
          <a:solidFill>
            <a:srgbClr val="FFC000"/>
          </a:solidFill>
        </p:grpSpPr>
        <p:sp>
          <p:nvSpPr>
            <p:cNvPr id="23" name="Freeform 5">
              <a:extLst>
                <a:ext uri="{FF2B5EF4-FFF2-40B4-BE49-F238E27FC236}">
                  <a16:creationId xmlns:a16="http://schemas.microsoft.com/office/drawing/2014/main" id="{C94E7FEF-0CE9-4AC2-94BB-02230C6DC0DF}"/>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C000"/>
              </a:solidFill>
            </a:ln>
          </p:spPr>
          <p:txBody>
            <a:bodyPr vert="horz" wrap="square" lIns="91440" tIns="45720" rIns="91440" bIns="45720" numCol="1" anchor="t" anchorCtr="0" compatLnSpc="1">
              <a:prstTxWarp prst="textNoShape">
                <a:avLst/>
              </a:prstTxWarp>
            </a:bodyPr>
            <a:lstStyle/>
            <a:p>
              <a:endParaRPr lang="en-US"/>
            </a:p>
          </p:txBody>
        </p:sp>
        <p:sp>
          <p:nvSpPr>
            <p:cNvPr id="31" name="Freeform 5">
              <a:extLst>
                <a:ext uri="{FF2B5EF4-FFF2-40B4-BE49-F238E27FC236}">
                  <a16:creationId xmlns:a16="http://schemas.microsoft.com/office/drawing/2014/main" id="{EB546CC0-C1BC-48D2-8DA9-4B60283165C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grpFill/>
            <a:ln w="28575" cmpd="sng">
              <a:solidFill>
                <a:srgbClr val="FFC000"/>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025F309-50AA-4764-949A-5DC039C869F0}"/>
              </a:ext>
            </a:extLst>
          </p:cNvPr>
          <p:cNvSpPr>
            <a:spLocks noGrp="1"/>
          </p:cNvSpPr>
          <p:nvPr>
            <p:ph type="title"/>
          </p:nvPr>
        </p:nvSpPr>
        <p:spPr>
          <a:xfrm>
            <a:off x="965200" y="1371190"/>
            <a:ext cx="3363170" cy="2183042"/>
          </a:xfrm>
        </p:spPr>
        <p:txBody>
          <a:bodyPr anchor="b">
            <a:normAutofit/>
          </a:bodyPr>
          <a:lstStyle/>
          <a:p>
            <a:r>
              <a:rPr lang="en-US" sz="3100" dirty="0" err="1"/>
              <a:t>Öğrenci</a:t>
            </a:r>
            <a:r>
              <a:rPr lang="en-US" sz="3100" dirty="0"/>
              <a:t> </a:t>
            </a:r>
            <a:r>
              <a:rPr lang="en-US" sz="3100" dirty="0" err="1"/>
              <a:t>ve</a:t>
            </a:r>
            <a:r>
              <a:rPr lang="en-US" sz="3100" dirty="0"/>
              <a:t> </a:t>
            </a:r>
            <a:r>
              <a:rPr lang="en-US" sz="3100" dirty="0" err="1"/>
              <a:t>Personel</a:t>
            </a:r>
            <a:r>
              <a:rPr lang="en-US" sz="3100" dirty="0"/>
              <a:t> </a:t>
            </a:r>
            <a:r>
              <a:rPr lang="en-US" sz="3100" dirty="0" err="1"/>
              <a:t>Hareketliliği</a:t>
            </a:r>
            <a:r>
              <a:rPr lang="en-US" sz="3100" dirty="0"/>
              <a:t> </a:t>
            </a:r>
            <a:r>
              <a:rPr lang="en-US" sz="3100" dirty="0" err="1"/>
              <a:t>için</a:t>
            </a:r>
            <a:r>
              <a:rPr lang="en-US" sz="3100" dirty="0"/>
              <a:t> </a:t>
            </a:r>
            <a:r>
              <a:rPr lang="en-US" sz="3100" dirty="0" err="1"/>
              <a:t>Kısa</a:t>
            </a:r>
            <a:r>
              <a:rPr lang="en-US" sz="3100" dirty="0"/>
              <a:t> </a:t>
            </a:r>
            <a:r>
              <a:rPr lang="en-US" sz="3100" dirty="0" err="1"/>
              <a:t>Vadeli</a:t>
            </a:r>
            <a:r>
              <a:rPr lang="en-US" sz="3100" dirty="0"/>
              <a:t> </a:t>
            </a:r>
            <a:r>
              <a:rPr lang="en-US" sz="3100" dirty="0" err="1"/>
              <a:t>Projeler</a:t>
            </a:r>
            <a:endParaRPr lang="en-US" sz="3100" dirty="0"/>
          </a:p>
        </p:txBody>
      </p:sp>
      <p:sp>
        <p:nvSpPr>
          <p:cNvPr id="32" name="Freeform 5">
            <a:extLst>
              <a:ext uri="{FF2B5EF4-FFF2-40B4-BE49-F238E27FC236}">
                <a16:creationId xmlns:a16="http://schemas.microsoft.com/office/drawing/2014/main" id="{BD2BFF02-DF78-4F07-B176-52514E13127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62174" y="1653645"/>
            <a:ext cx="4689240" cy="411502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w="50800"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Shape 27">
            <a:extLst>
              <a:ext uri="{FF2B5EF4-FFF2-40B4-BE49-F238E27FC236}">
                <a16:creationId xmlns:a16="http://schemas.microsoft.com/office/drawing/2014/main" id="{0DB06EAB-7D8C-403A-86C5-B5FD79A1365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2865" y="634058"/>
            <a:ext cx="3154669" cy="2796247"/>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solidFill>
            <a:srgbClr val="FFC000"/>
          </a:solidFill>
          <a:ln w="50800" cap="flat">
            <a:solidFill>
              <a:srgbClr val="FFC000"/>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aphicFrame>
        <p:nvGraphicFramePr>
          <p:cNvPr id="5" name="Content Placeholder 2">
            <a:extLst>
              <a:ext uri="{FF2B5EF4-FFF2-40B4-BE49-F238E27FC236}">
                <a16:creationId xmlns:a16="http://schemas.microsoft.com/office/drawing/2014/main" id="{6E0F36C1-8D70-4021-BC1F-92F998D57B02}"/>
              </a:ext>
            </a:extLst>
          </p:cNvPr>
          <p:cNvGraphicFramePr>
            <a:graphicFrameLocks noGrp="1"/>
          </p:cNvGraphicFramePr>
          <p:nvPr>
            <p:ph idx="1"/>
            <p:extLst>
              <p:ext uri="{D42A27DB-BD31-4B8C-83A1-F6EECF244321}">
                <p14:modId xmlns:p14="http://schemas.microsoft.com/office/powerpoint/2010/main" val="2876495475"/>
              </p:ext>
            </p:extLst>
          </p:nvPr>
        </p:nvGraphicFramePr>
        <p:xfrm>
          <a:off x="965199" y="3729161"/>
          <a:ext cx="5690043" cy="2277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Resim 24">
            <a:extLst>
              <a:ext uri="{FF2B5EF4-FFF2-40B4-BE49-F238E27FC236}">
                <a16:creationId xmlns:a16="http://schemas.microsoft.com/office/drawing/2014/main" id="{4698B5F9-C529-48A0-86D0-82EB5B8BD59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4293" y="6375968"/>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242698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Unvan 1"/>
          <p:cNvSpPr>
            <a:spLocks noGrp="1"/>
          </p:cNvSpPr>
          <p:nvPr>
            <p:ph type="title"/>
          </p:nvPr>
        </p:nvSpPr>
        <p:spPr>
          <a:xfrm>
            <a:off x="6094105" y="802955"/>
            <a:ext cx="4977976" cy="1454051"/>
          </a:xfrm>
        </p:spPr>
        <p:txBody>
          <a:bodyPr>
            <a:normAutofit/>
          </a:bodyPr>
          <a:lstStyle/>
          <a:p>
            <a:r>
              <a:rPr lang="tr-TR" sz="2800">
                <a:solidFill>
                  <a:srgbClr val="000000"/>
                </a:solidFill>
              </a:rPr>
              <a:t/>
            </a:r>
            <a:br>
              <a:rPr lang="tr-TR" sz="2800">
                <a:solidFill>
                  <a:srgbClr val="000000"/>
                </a:solidFill>
              </a:rPr>
            </a:br>
            <a:r>
              <a:rPr lang="tr-TR" sz="2800">
                <a:solidFill>
                  <a:srgbClr val="000000"/>
                </a:solidFill>
              </a:rPr>
              <a:t>Öğrenci ve Personel Hareketliliği için Akredite edilmiş Projeler</a:t>
            </a:r>
          </a:p>
          <a:p>
            <a:endParaRPr lang="tr-TR" sz="2800">
              <a:solidFill>
                <a:srgbClr val="000000"/>
              </a:solidFill>
            </a:endParaRPr>
          </a:p>
        </p:txBody>
      </p:sp>
      <p:sp>
        <p:nvSpPr>
          <p:cNvPr id="17"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Resim 7">
            <a:extLst>
              <a:ext uri="{FF2B5EF4-FFF2-40B4-BE49-F238E27FC236}">
                <a16:creationId xmlns:a16="http://schemas.microsoft.com/office/drawing/2014/main" id="{A0B8AF93-73B0-4E89-8DE4-22DAF0D9D0E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50821" r="3080"/>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aphicFrame>
        <p:nvGraphicFramePr>
          <p:cNvPr id="5" name="İçerik Yer Tutucusu 2">
            <a:extLst>
              <a:ext uri="{FF2B5EF4-FFF2-40B4-BE49-F238E27FC236}">
                <a16:creationId xmlns:a16="http://schemas.microsoft.com/office/drawing/2014/main" id="{D224297E-6B9D-4951-9F60-32A254008A4A}"/>
              </a:ext>
            </a:extLst>
          </p:cNvPr>
          <p:cNvGraphicFramePr>
            <a:graphicFrameLocks noGrp="1"/>
          </p:cNvGraphicFramePr>
          <p:nvPr>
            <p:ph idx="1"/>
            <p:extLst>
              <p:ext uri="{D42A27DB-BD31-4B8C-83A1-F6EECF244321}">
                <p14:modId xmlns:p14="http://schemas.microsoft.com/office/powerpoint/2010/main" val="2073710258"/>
              </p:ext>
            </p:extLst>
          </p:nvPr>
        </p:nvGraphicFramePr>
        <p:xfrm>
          <a:off x="6090574" y="2421682"/>
          <a:ext cx="4977578" cy="3639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Resim 13">
            <a:extLst>
              <a:ext uri="{FF2B5EF4-FFF2-40B4-BE49-F238E27FC236}">
                <a16:creationId xmlns:a16="http://schemas.microsoft.com/office/drawing/2014/main" id="{B8783378-DF8D-414E-80F3-F846C1BB09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00438" y="6257774"/>
            <a:ext cx="6606986" cy="482032"/>
          </a:xfrm>
          <a:custGeom>
            <a:avLst/>
            <a:gdLst/>
            <a:ahLst/>
            <a:cxnLst/>
            <a:rect l="l" t="t" r="r" b="b"/>
            <a:pathLst>
              <a:path w="4555700" h="2733294">
                <a:moveTo>
                  <a:pt x="82217" y="0"/>
                </a:moveTo>
                <a:lnTo>
                  <a:pt x="4473483" y="0"/>
                </a:lnTo>
                <a:cubicBezTo>
                  <a:pt x="4518890" y="0"/>
                  <a:pt x="4555700" y="36810"/>
                  <a:pt x="4555700" y="82217"/>
                </a:cubicBezTo>
                <a:lnTo>
                  <a:pt x="4555700" y="2651077"/>
                </a:lnTo>
                <a:cubicBezTo>
                  <a:pt x="4555700" y="2696484"/>
                  <a:pt x="4518890" y="2733294"/>
                  <a:pt x="4473483" y="2733294"/>
                </a:cubicBezTo>
                <a:lnTo>
                  <a:pt x="82217" y="2733294"/>
                </a:lnTo>
                <a:cubicBezTo>
                  <a:pt x="36810" y="2733294"/>
                  <a:pt x="0" y="2696484"/>
                  <a:pt x="0" y="2651077"/>
                </a:cubicBezTo>
                <a:lnTo>
                  <a:pt x="0" y="82217"/>
                </a:lnTo>
                <a:cubicBezTo>
                  <a:pt x="0" y="36810"/>
                  <a:pt x="36810" y="0"/>
                  <a:pt x="82217" y="0"/>
                </a:cubicBezTo>
                <a:close/>
              </a:path>
            </a:pathLst>
          </a:custGeom>
        </p:spPr>
      </p:pic>
    </p:spTree>
    <p:extLst>
      <p:ext uri="{BB962C8B-B14F-4D97-AF65-F5344CB8AC3E}">
        <p14:creationId xmlns:p14="http://schemas.microsoft.com/office/powerpoint/2010/main" val="37844482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TotalTime>
  <Words>3700</Words>
  <Application>Microsoft Office PowerPoint</Application>
  <PresentationFormat>Geniş ekran</PresentationFormat>
  <Paragraphs>360</Paragraphs>
  <Slides>50</Slides>
  <Notes>2</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Arial</vt:lpstr>
      <vt:lpstr>Calibri</vt:lpstr>
      <vt:lpstr>Calibri Light</vt:lpstr>
      <vt:lpstr>Office Teması</vt:lpstr>
      <vt:lpstr>Erasmus+KA1 Bireylerin Öğrenme Hareketliliği</vt:lpstr>
      <vt:lpstr>Okul Eğitimi Alanında Personel ve Öğrenci Hareketliliği </vt:lpstr>
      <vt:lpstr> EYLEMİN HEDEFLERİ </vt:lpstr>
      <vt:lpstr>Avrupa Boyutunun Öğretme ve Öğrenim yoluyla güçlendirilmesi</vt:lpstr>
      <vt:lpstr>Okul eğitiminde öğretme ve öğrenmenin kalitesini  artırmak</vt:lpstr>
      <vt:lpstr> Avrupa Eğitim Alanının oluşturulmasına   katkıda bulunmak </vt:lpstr>
      <vt:lpstr>ERASMUS + HAREKETLİLİK FIRSATLARINA NASIL ERİŞİLİR?</vt:lpstr>
      <vt:lpstr>Öğrenci ve Personel Hareketliliği için Kısa Vadeli Projeler</vt:lpstr>
      <vt:lpstr> Öğrenci ve Personel Hareketliliği için Akredite edilmiş Projeler </vt:lpstr>
      <vt:lpstr> Ek olarak, kuruluşlar bir başvuru yapmadan programa şu yollarla katılabilir: </vt:lpstr>
      <vt:lpstr>PowerPoint Sunusu</vt:lpstr>
      <vt:lpstr>Proje Hazırlama</vt:lpstr>
      <vt:lpstr>PowerPoint Sunusu</vt:lpstr>
      <vt:lpstr>PowerPoint Sunusu</vt:lpstr>
      <vt:lpstr>PowerPoint Sunusu</vt:lpstr>
      <vt:lpstr>Kapsayıcılık ve Çeşitlilik </vt:lpstr>
      <vt:lpstr> Çevresel açıdan sürdürülebilir ve sorumlu uygulamalar </vt:lpstr>
      <vt:lpstr>Eğitim ve Öğretimde Dijital Geçiş </vt:lpstr>
      <vt:lpstr>Faaliyetler</vt:lpstr>
      <vt:lpstr>Personel Hareketliliği</vt:lpstr>
      <vt:lpstr>PowerPoint Sunusu</vt:lpstr>
      <vt:lpstr>Uygun Katılımcılar</vt:lpstr>
      <vt:lpstr> Öğrenci Hareketliliği</vt:lpstr>
      <vt:lpstr>PowerPoint Sunusu</vt:lpstr>
      <vt:lpstr>Uygun Katılımcılar</vt:lpstr>
      <vt:lpstr>Diğer Desteklenen Faaliyetler</vt:lpstr>
      <vt:lpstr>PowerPoint Sunusu</vt:lpstr>
      <vt:lpstr>PowerPoint Sunusu</vt:lpstr>
      <vt:lpstr> Uygun Katılımcılar</vt:lpstr>
      <vt:lpstr>Uygun yerler</vt:lpstr>
      <vt:lpstr>OKUL EĞİTİMİNDE ÖĞRENCİ ve PERSONEL HAREKETLİLİĞİNE YÖNELİK KISA DÖNEMLİ PROJELER</vt:lpstr>
      <vt:lpstr>PowerPoint Sunusu</vt:lpstr>
      <vt:lpstr>Uygunluk Kriterleri</vt:lpstr>
      <vt:lpstr>PowerPoint Sunusu</vt:lpstr>
      <vt:lpstr>PowerPoint Sunusu</vt:lpstr>
      <vt:lpstr>Son başvuru tarihleri </vt:lpstr>
      <vt:lpstr>OKUL EĞİTİMİNDE ÖĞRENCİLERİN VE PERSONELİ HAREKETLİLİĞİ İÇİN AKREDİTE PROJELER</vt:lpstr>
      <vt:lpstr>Kimle başvurabilir? </vt:lpstr>
      <vt:lpstr>Hareketlilik Konsorsiyum nasıl kurulur?</vt:lpstr>
      <vt:lpstr>Hareketlilik Konsorsiyum nasıl kurulur?</vt:lpstr>
      <vt:lpstr>PowerPoint Sunusu</vt:lpstr>
      <vt:lpstr>Son başvuru tarihleri </vt:lpstr>
      <vt:lpstr>Bütçe tahsisi</vt:lpstr>
      <vt:lpstr>PowerPoint Sunusu</vt:lpstr>
      <vt:lpstr>PowerPoint Sunusu</vt:lpstr>
      <vt:lpstr>PowerPoint Sunusu</vt:lpstr>
      <vt:lpstr>PowerPoint Sunusu</vt:lpstr>
      <vt:lpstr>PowerPoint Sunusu</vt:lpstr>
      <vt:lpstr>DEĞERLENDİRME KRİTERLERİ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Erasmus+KA1 Bireylerin Öğrenme Hareketliliği</dc:title>
  <dc:creator>OZCEYLAN</dc:creator>
  <cp:lastModifiedBy>Emre Köksal KÜÇÜK</cp:lastModifiedBy>
  <cp:revision>8</cp:revision>
  <dcterms:created xsi:type="dcterms:W3CDTF">2021-04-10T18:47:58Z</dcterms:created>
  <dcterms:modified xsi:type="dcterms:W3CDTF">2021-04-16T11:55:13Z</dcterms:modified>
  <cp:contentStatus>Tamamlandı</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